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485DB6DC.xml" ContentType="application/vnd.ms-powerpoint.comments+xml"/>
  <Override PartName="/ppt/comments/modernComment_108_2207D1B3.xml" ContentType="application/vnd.ms-powerpoint.comments+xml"/>
  <Override PartName="/ppt/notesSlides/notesSlide2.xml" ContentType="application/vnd.openxmlformats-officedocument.presentationml.notesSlide+xml"/>
  <Override PartName="/ppt/comments/modernComment_7FFFF669_56099C84.xml" ContentType="application/vnd.ms-powerpoint.comments+xml"/>
  <Override PartName="/ppt/comments/modernComment_7FFFF66B_86107E95.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27"/>
  </p:notesMasterIdLst>
  <p:sldIdLst>
    <p:sldId id="256" r:id="rId4"/>
    <p:sldId id="268" r:id="rId5"/>
    <p:sldId id="258" r:id="rId6"/>
    <p:sldId id="260" r:id="rId7"/>
    <p:sldId id="261" r:id="rId8"/>
    <p:sldId id="262" r:id="rId9"/>
    <p:sldId id="263" r:id="rId10"/>
    <p:sldId id="264" r:id="rId11"/>
    <p:sldId id="2147481192" r:id="rId12"/>
    <p:sldId id="2147481193" r:id="rId13"/>
    <p:sldId id="2147481195" r:id="rId14"/>
    <p:sldId id="2147481196" r:id="rId15"/>
    <p:sldId id="2147481589" r:id="rId16"/>
    <p:sldId id="2147483640" r:id="rId17"/>
    <p:sldId id="2147483644" r:id="rId18"/>
    <p:sldId id="2147483645" r:id="rId19"/>
    <p:sldId id="2147483646" r:id="rId20"/>
    <p:sldId id="2147483647" r:id="rId21"/>
    <p:sldId id="257" r:id="rId22"/>
    <p:sldId id="2147483643" r:id="rId23"/>
    <p:sldId id="265" r:id="rId24"/>
    <p:sldId id="266" r:id="rId25"/>
    <p:sldId id="267" r:id="rId26"/>
  </p:sldIdLst>
  <p:sldSz cx="10969625" cy="6170613"/>
  <p:notesSz cx="6858000" cy="9144000"/>
  <p:custDataLst>
    <p:tags r:id="rId28"/>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D7A602-C613-A31D-A480-722534CBF41B}" name="Singh Shivendra (BGSW/ERD1 BGSW/PJ-MiDAS)" initials="SB" userId="S::ihg6kor@bosch.com::196ab426-74b4-4222-9cdc-df0275372f34" providerId="AD"/>
  <p188:author id="{07DEAC5E-A990-A689-B551-84748245FB3B}" name="Tewari Apoorva (SX/EDI2-MM)" initials="AT" userId="S::ezw1kor@bosch.com::b21d2688-c7c1-407f-b5a7-79f9ceab34a3" providerId="AD"/>
  <p188:author id="{94046497-5646-C232-31DF-740D768A5EDB}" name="Swetha Venkatesappa (SX/EDI2-MM)" initials="VS" userId="S::wvq1kor@bosch.com::0607ef9c-d33a-448d-9750-ce724a180eb8" providerId="AD"/>
  <p188:author id="{3C12B0F4-A29D-1625-C5A7-B8F9481DCD29}" name="Samal Ashis (SX/EDI2-MM)" initials="S(" userId="S::mwa3kor@bosch.com::a536c190-2360-40c8-88af-9e28e1c3894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33CCFF"/>
    <a:srgbClr val="18837E"/>
    <a:srgbClr val="FFEFD1"/>
    <a:srgbClr val="996633"/>
    <a:srgbClr val="848689"/>
    <a:srgbClr val="007BC0"/>
    <a:srgbClr val="C41C82"/>
    <a:srgbClr val="00000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5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tha Venkatesappa (SX/EDI2-MM)" userId="0607ef9c-d33a-448d-9750-ce724a180eb8" providerId="ADAL" clId="{2B0F9345-9728-4244-BD88-F0262FDE100C}"/>
    <pc:docChg chg="delSld">
      <pc:chgData name="Swetha Venkatesappa (SX/EDI2-MM)" userId="0607ef9c-d33a-448d-9750-ce724a180eb8" providerId="ADAL" clId="{2B0F9345-9728-4244-BD88-F0262FDE100C}" dt="2025-04-22T05:59:04.925" v="0" actId="47"/>
      <pc:docMkLst>
        <pc:docMk/>
      </pc:docMkLst>
      <pc:sldChg chg="del">
        <pc:chgData name="Swetha Venkatesappa (SX/EDI2-MM)" userId="0607ef9c-d33a-448d-9750-ce724a180eb8" providerId="ADAL" clId="{2B0F9345-9728-4244-BD88-F0262FDE100C}" dt="2025-04-22T05:59:04.925" v="0" actId="47"/>
        <pc:sldMkLst>
          <pc:docMk/>
          <pc:sldMk cId="2233298976" sldId="259"/>
        </pc:sldMkLst>
      </pc:sldChg>
    </pc:docChg>
  </pc:docChgLst>
</pc:chgInfo>
</file>

<file path=ppt/comments/modernComment_107_485DB6DC.xml><?xml version="1.0" encoding="utf-8"?>
<p188:cmLst xmlns:a="http://schemas.openxmlformats.org/drawingml/2006/main" xmlns:r="http://schemas.openxmlformats.org/officeDocument/2006/relationships" xmlns:p188="http://schemas.microsoft.com/office/powerpoint/2018/8/main">
  <p188:cm id="{A3086205-E5FE-4B2D-90F0-CF3D529E50FF}" authorId="{07DEAC5E-A990-A689-B551-84748245FB3B}" created="2025-02-26T12:25:37.491">
    <pc:sldMkLst xmlns:pc="http://schemas.microsoft.com/office/powerpoint/2013/main/command">
      <pc:docMk/>
      <pc:sldMk cId="1214101212" sldId="263"/>
    </pc:sldMkLst>
    <p188:txBody>
      <a:bodyPr/>
      <a:lstStyle/>
      <a:p>
        <a:r>
          <a:rPr lang="en-US"/>
          <a:t>[@Panigrahy Debasis (SX/EDI1-MM)]  - Kindly provide write up for this use case… like others are mentioned.</a:t>
        </a:r>
      </a:p>
    </p188:txBody>
  </p188:cm>
</p188:cmLst>
</file>

<file path=ppt/comments/modernComment_108_2207D1B3.xml><?xml version="1.0" encoding="utf-8"?>
<p188:cmLst xmlns:a="http://schemas.openxmlformats.org/drawingml/2006/main" xmlns:r="http://schemas.openxmlformats.org/officeDocument/2006/relationships" xmlns:p188="http://schemas.microsoft.com/office/powerpoint/2018/8/main">
  <p188:cm id="{8003E882-034F-4B93-87A1-4C2673C5BF3A}" authorId="{07DEAC5E-A990-A689-B551-84748245FB3B}" created="2025-02-27T05:09:45.037" startDate="2025-02-27T05:35:59.498" dueDate="2025-02-27T05:35:59.498" assignedTo="{07DEAC5E-A990-A689-B551-84748245FB3B}" title="@Tewari Apoorva (SX/EDI2-MM) I think you can check with @Panigrahy Debasis (SX/EDI1-MM) and Vijay Manukonda (SX/EDI1-MM) for TSA use case. I am not working on this">
    <pc:sldMkLst xmlns:pc="http://schemas.microsoft.com/office/powerpoint/2013/main/command">
      <pc:docMk/>
      <pc:sldMk cId="570937779" sldId="264"/>
    </pc:sldMkLst>
    <p188:replyLst>
      <p188:reply id="{C03F7E85-BFF4-49AF-A070-9F856E5CD201}" authorId="{07DEAC5E-A990-A689-B551-84748245FB3B}" created="2025-02-27T05:11:18.334">
        <p188:txBody>
          <a:bodyPr/>
          <a:lstStyle/>
          <a:p>
            <a:r>
              <a:rPr lang="en-US"/>
              <a:t>[@Panigrahy Debasis (SX/EDI1-MM)] </a:t>
            </a:r>
          </a:p>
        </p188:txBody>
      </p188:reply>
      <p188:reply id="{2F9A72DE-99D2-4E7D-953C-221A893EF260}" authorId="{61D7A602-C613-A31D-A480-722534CBF41B}" created="2025-02-27T05:35:59.498">
        <p188:txBody>
          <a:bodyPr/>
          <a:lstStyle/>
          <a:p>
            <a:r>
              <a:rPr lang="en-US"/>
              <a:t>[@Tewari Apoorva (SX/EDI2-MM)] I think you can check with [@Panigrahy Debasis (SX/EDI1-MM)]  and Vijay Manukonda (SX/EDI1-MM)  for TSA use case. I am not working on this</a:t>
            </a:r>
          </a:p>
        </p188:txBody>
      </p188:reply>
    </p188:replyLst>
    <p188:txBody>
      <a:bodyPr/>
      <a:lstStyle/>
      <a:p>
        <a:r>
          <a:rPr lang="en-US"/>
          <a:t>[@Singh Shivendra (BGSW/ERD1 BGSW/PJ-MiDAS)]  - please provide for this use case also</a:t>
        </a:r>
      </a:p>
    </p188:txBody>
    <p188:extLst>
      <p:ext xmlns:p="http://schemas.openxmlformats.org/presentationml/2006/main" uri="{5BB2D875-25FF-4072-B9AC-8F64D62656EB}">
        <p228:taskDetails xmlns:p228="http://schemas.microsoft.com/office/powerpoint/2022/08/main">
          <p228:history>
            <p228:event time="2025-02-27T05:35:59.498" id="{DA88E3FC-8353-40FD-8BA3-23E8E2DB8D73}">
              <p228:atrbtn authorId="{61D7A602-C613-A31D-A480-722534CBF41B}"/>
              <p228:anchr>
                <p228:comment id="{2F9A72DE-99D2-4E7D-953C-221A893EF260}"/>
              </p228:anchr>
              <p228:add/>
            </p228:event>
            <p228:event time="2025-02-27T05:35:59.498" id="{09451693-67BB-4F59-8B3F-68BE50E40299}">
              <p228:atrbtn authorId="{61D7A602-C613-A31D-A480-722534CBF41B}"/>
              <p228:anchr>
                <p228:comment id="{2F9A72DE-99D2-4E7D-953C-221A893EF260}"/>
              </p228:anchr>
              <p228:asgn authorId="{07DEAC5E-A990-A689-B551-84748245FB3B}"/>
            </p228:event>
            <p228:event time="2025-02-27T05:35:59.498" id="{C09B2AB7-07DD-4853-B0AD-D9D127D1B110}">
              <p228:atrbtn authorId="{61D7A602-C613-A31D-A480-722534CBF41B}"/>
              <p228:anchr>
                <p228:comment id="{2F9A72DE-99D2-4E7D-953C-221A893EF260}"/>
              </p228:anchr>
              <p228:date stDt="2025-02-27T05:35:59.498" endDt="2025-02-27T05:35:59.498"/>
            </p228:event>
            <p228:event time="2025-02-27T05:35:59.498" id="{0ED3C2D0-2AC7-41F2-A8A6-E3E053779E74}">
              <p228:atrbtn authorId="{61D7A602-C613-A31D-A480-722534CBF41B}"/>
              <p228:anchr>
                <p228:comment id="{2F9A72DE-99D2-4E7D-953C-221A893EF260}"/>
              </p228:anchr>
              <p228:title val="@Tewari Apoorva (SX/EDI2-MM) I think you can check with @Panigrahy Debasis (SX/EDI1-MM) and Vijay Manukonda (SX/EDI1-MM) for TSA use case. I am not working on this"/>
            </p228:event>
          </p228:history>
        </p228:taskDetails>
      </p:ext>
    </p188:extLst>
  </p188:cm>
</p188:cmLst>
</file>

<file path=ppt/comments/modernComment_7FFFF669_56099C84.xml><?xml version="1.0" encoding="utf-8"?>
<p188:cmLst xmlns:a="http://schemas.openxmlformats.org/drawingml/2006/main" xmlns:r="http://schemas.openxmlformats.org/officeDocument/2006/relationships" xmlns:p188="http://schemas.microsoft.com/office/powerpoint/2018/8/main">
  <p188:cm id="{19F3CB3D-D4BC-4366-9D81-24A297F88072}" authorId="{07DEAC5E-A990-A689-B551-84748245FB3B}" created="2025-02-26T12:27:28.740">
    <pc:sldMkLst xmlns:pc="http://schemas.microsoft.com/office/powerpoint/2013/main/command">
      <pc:docMk/>
      <pc:sldMk cId="1443470468" sldId="2147481193"/>
    </pc:sldMkLst>
    <p188:replyLst>
      <p188:reply id="{605E255E-C941-4E21-A958-BBB6245A363F}" authorId="{3C12B0F4-A29D-1625-C5A7-B8F9481DCD29}" created="2025-02-27T03:59:08.536">
        <p188:txBody>
          <a:bodyPr/>
          <a:lstStyle/>
          <a:p>
            <a:r>
              <a:rPr lang="en-US"/>
              <a:t>I have shared the content over email.pls refer that.</a:t>
            </a:r>
          </a:p>
        </p188:txBody>
      </p188:reply>
    </p188:replyLst>
    <p188:txBody>
      <a:bodyPr/>
      <a:lstStyle/>
      <a:p>
        <a:r>
          <a:rPr lang="en-US"/>
          <a:t>[@Samal Ashis (SX/EDI2-MM)] - Kindly provide write up for this use case.</a:t>
        </a:r>
      </a:p>
    </p188:txBody>
  </p188:cm>
</p188:cmLst>
</file>

<file path=ppt/comments/modernComment_7FFFF66B_86107E95.xml><?xml version="1.0" encoding="utf-8"?>
<p188:cmLst xmlns:a="http://schemas.openxmlformats.org/drawingml/2006/main" xmlns:r="http://schemas.openxmlformats.org/officeDocument/2006/relationships" xmlns:p188="http://schemas.microsoft.com/office/powerpoint/2018/8/main">
  <p188:cm id="{018E0EAE-1A3A-448E-9A1C-D16E0346432F}" authorId="{07DEAC5E-A990-A689-B551-84748245FB3B}" created="2025-02-26T12:29:25.309">
    <pc:sldMkLst xmlns:pc="http://schemas.microsoft.com/office/powerpoint/2013/main/command">
      <pc:docMk/>
      <pc:sldMk cId="2249227925" sldId="2147481195"/>
    </pc:sldMkLst>
    <p188:txBody>
      <a:bodyPr/>
      <a:lstStyle/>
      <a:p>
        <a:r>
          <a:rPr lang="en-US"/>
          <a:t>[@Singh Shivendra (BGSW/ERD1 BGSW/PJ-MiDAS)]  - kindly provide write up for this use case and demo video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22.04.2025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side-docupedia.bosch.com/confluence2/display/GenAI/GenAI+Portfoli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nside-docupedia.bosch.com/confluence2/display/GenAI/GenAI+Portfoli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to end value creation in each layer</a:t>
            </a:r>
          </a:p>
          <a:p>
            <a:r>
              <a:rPr lang="en-US"/>
              <a:t>Count of success stories / effort saved etc. till date</a:t>
            </a:r>
          </a:p>
          <a:p>
            <a:r>
              <a:rPr lang="en-US"/>
              <a:t>Probable effort saving / ROI one could see</a:t>
            </a:r>
          </a:p>
          <a:p>
            <a:endParaRPr lang="en-US"/>
          </a:p>
          <a:p>
            <a:r>
              <a:rPr lang="en-US"/>
              <a:t>Assets, etc. that have been created</a:t>
            </a:r>
          </a:p>
          <a:p>
            <a:r>
              <a:rPr lang="en-US" err="1"/>
              <a:t>GenAI</a:t>
            </a:r>
            <a:r>
              <a:rPr lang="en-US"/>
              <a:t> for Engineering for NE-MM</a:t>
            </a:r>
          </a:p>
          <a:p>
            <a:endParaRPr lang="en-US"/>
          </a:p>
          <a:p>
            <a:r>
              <a:rPr lang="en-US" err="1"/>
              <a:t>GenAI</a:t>
            </a:r>
            <a:r>
              <a:rPr lang="en-US"/>
              <a:t> -&gt; Total Revenue tracking</a:t>
            </a:r>
          </a:p>
          <a:p>
            <a:r>
              <a:rPr lang="en-US" err="1"/>
              <a:t>GenAI</a:t>
            </a:r>
            <a:r>
              <a:rPr lang="en-US"/>
              <a:t> for Engineering -&gt; projects / revenue (Software Engineering. Prod </a:t>
            </a:r>
            <a:r>
              <a:rPr lang="en-US" err="1"/>
              <a:t>eng.</a:t>
            </a:r>
            <a:r>
              <a:rPr lang="en-US"/>
              <a:t> )</a:t>
            </a:r>
          </a:p>
          <a:p>
            <a:endParaRPr lang="en-US"/>
          </a:p>
          <a:p>
            <a:r>
              <a:rPr lang="en-US"/>
              <a:t>3</a:t>
            </a:r>
            <a:r>
              <a:rPr lang="en-US" baseline="30000"/>
              <a:t>rd</a:t>
            </a:r>
            <a:r>
              <a:rPr lang="en-US"/>
              <a:t> party components need not be shown</a:t>
            </a:r>
          </a:p>
          <a:p>
            <a:r>
              <a:rPr lang="en-US"/>
              <a:t>Instead in the process flow what is it we are doing / to offer</a:t>
            </a:r>
          </a:p>
          <a:p>
            <a:endParaRPr lang="en-US"/>
          </a:p>
          <a:p>
            <a:endParaRPr lang="en-US"/>
          </a:p>
          <a:p>
            <a:r>
              <a:rPr lang="en-US"/>
              <a:t>What is being presented in Mobility for </a:t>
            </a:r>
            <a:r>
              <a:rPr lang="en-US" err="1"/>
              <a:t>GenAI</a:t>
            </a:r>
            <a:r>
              <a:rPr lang="en-US"/>
              <a:t> for Engineering</a:t>
            </a:r>
          </a:p>
          <a:p>
            <a:r>
              <a:rPr lang="en-US"/>
              <a:t>Engineering life cycle what do we offer</a:t>
            </a:r>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a:t>
            </a:fld>
            <a:endParaRPr lang="de-DE"/>
          </a:p>
        </p:txBody>
      </p:sp>
    </p:spTree>
    <p:extLst>
      <p:ext uri="{BB962C8B-B14F-4D97-AF65-F5344CB8AC3E}">
        <p14:creationId xmlns:p14="http://schemas.microsoft.com/office/powerpoint/2010/main" val="390862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Future of systems and software engineering will see a paradigm shift, with “Generative AI enabling our experts to break the patterns” by effectively bringing our systems, domain and engineering models together</a:t>
            </a:r>
          </a:p>
          <a:p>
            <a:pPr marL="171450" indent="-171450">
              <a:buFont typeface="Arial" panose="020B0604020202020204" pitchFamily="34" charset="0"/>
              <a:buChar char="•"/>
            </a:pPr>
            <a:r>
              <a:rPr lang="en-US"/>
              <a:t>MiDAS is a platform envisioned to accelerate innovations cycles by transforming R&amp;D in Bosch</a:t>
            </a:r>
          </a:p>
          <a:p>
            <a:pPr marL="171450" indent="-171450">
              <a:buFont typeface="Arial" panose="020B0604020202020204" pitchFamily="34" charset="0"/>
              <a:buChar char="•"/>
            </a:pPr>
            <a:r>
              <a:rPr lang="en-US"/>
              <a:t>MiDAS will be integrating into Bosch ecosystem as an expert sparring partner and an able assistant across the engineering life cycle as a “Pair Requirements Engineer”, “Pair Designer”, “Pair Programmer” and  a “Pair Tester”</a:t>
            </a:r>
          </a:p>
          <a:p>
            <a:pPr marL="171450" indent="-171450">
              <a:buFont typeface="Arial" panose="020B0604020202020204" pitchFamily="34" charset="0"/>
              <a:buChar char="•"/>
            </a:pPr>
            <a:r>
              <a:rPr lang="en-US"/>
              <a:t>As a platform, MiDAS will be adaptable to different domains and businesses across Bosch</a:t>
            </a:r>
          </a:p>
          <a:p>
            <a:pPr marL="171450" indent="-171450">
              <a:buFont typeface="Arial" panose="020B0604020202020204" pitchFamily="34" charset="0"/>
              <a:buChar char="•"/>
            </a:pPr>
            <a:r>
              <a:rPr lang="en-US"/>
              <a:t>Disruptive technology adaption requires, iterative approach and agility to pivot and adapt as the technology landscape is evolving rapidly. Since the program started in Jan ’24. MiDAS has harvested 78 use cases out of which 6 are in the piloting phase with 32 in the concept pipeline.</a:t>
            </a:r>
          </a:p>
          <a:p>
            <a:pPr marL="171450" indent="-171450">
              <a:buFont typeface="Arial" panose="020B0604020202020204" pitchFamily="34" charset="0"/>
              <a:buChar char="•"/>
            </a:pPr>
            <a:r>
              <a:rPr lang="en-US"/>
              <a:t>While it is important to stay ahead of technology trends, business impact should drive the technology adaption, MiDAS aims to bring 200 mEUR productivity in BBM </a:t>
            </a:r>
            <a:r>
              <a:rPr lang="en-US" err="1"/>
              <a:t>R$D</a:t>
            </a:r>
            <a:r>
              <a:rPr lang="en-US"/>
              <a:t> in next 3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826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Future of systems and software engineering will see a paradigm shift, with “Generative AI enabling our experts to break the patterns” by effectively bringing our systems, domain and engineering models together</a:t>
            </a:r>
          </a:p>
          <a:p>
            <a:pPr marL="171450" indent="-171450">
              <a:buFont typeface="Arial" panose="020B0604020202020204" pitchFamily="34" charset="0"/>
              <a:buChar char="•"/>
            </a:pPr>
            <a:r>
              <a:rPr lang="en-US"/>
              <a:t>MiDAS is a platform envisioned to accelerate innovations cycles by transforming R&amp;D in Bosch</a:t>
            </a:r>
          </a:p>
          <a:p>
            <a:pPr marL="171450" indent="-171450">
              <a:buFont typeface="Arial" panose="020B0604020202020204" pitchFamily="34" charset="0"/>
              <a:buChar char="•"/>
            </a:pPr>
            <a:r>
              <a:rPr lang="en-US"/>
              <a:t>MiDAS will be integrating into Bosch ecosystem as an expert sparring partner and an able assistant across the engineering life cycle as a “Pair Requirements Engineer”, “Pair Designer”, “Pair Programmer” and  a “Pair Tester”</a:t>
            </a:r>
          </a:p>
          <a:p>
            <a:pPr marL="171450" indent="-171450">
              <a:buFont typeface="Arial" panose="020B0604020202020204" pitchFamily="34" charset="0"/>
              <a:buChar char="•"/>
            </a:pPr>
            <a:r>
              <a:rPr lang="en-US"/>
              <a:t>As a platform, MiDAS will be adaptable to different domains and businesses across Bosch</a:t>
            </a:r>
          </a:p>
          <a:p>
            <a:pPr marL="171450" indent="-171450">
              <a:buFont typeface="Arial" panose="020B0604020202020204" pitchFamily="34" charset="0"/>
              <a:buChar char="•"/>
            </a:pPr>
            <a:r>
              <a:rPr lang="en-US"/>
              <a:t>Disruptive technology adaption requires, iterative approach and agility to pivot and adapt as the technology landscape is evolving rapidly. Since the program started in Jan ’24. MiDAS has harvested 78 use cases out of which 6 are in the piloting phase with 32 in the concept pipeline.</a:t>
            </a:r>
          </a:p>
          <a:p>
            <a:pPr marL="171450" indent="-171450">
              <a:buFont typeface="Arial" panose="020B0604020202020204" pitchFamily="34" charset="0"/>
              <a:buChar char="•"/>
            </a:pPr>
            <a:r>
              <a:rPr lang="en-US"/>
              <a:t>While it is important to stay ahead of technology trends, business impact should drive the technology adaption, MiDAS aims to bring 200 mEUR productivity in BBM </a:t>
            </a:r>
            <a:r>
              <a:rPr lang="en-US" err="1"/>
              <a:t>R$D</a:t>
            </a:r>
            <a:r>
              <a:rPr lang="en-US"/>
              <a:t> in next 3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3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a:hlinkClick r:id="rId3"/>
              </a:rPr>
              <a:t>GenAI Portfolio - Generative AI - Docupedia II</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5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a:hlinkClick r:id="rId3"/>
              </a:rPr>
              <a:t>GenAI Portfolio - Generative AI - Docupedia II</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75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DAR Analysis</a:t>
            </a:r>
          </a:p>
        </p:txBody>
      </p:sp>
      <p:sp>
        <p:nvSpPr>
          <p:cNvPr id="4" name="Slide Number Placeholder 3"/>
          <p:cNvSpPr>
            <a:spLocks noGrp="1"/>
          </p:cNvSpPr>
          <p:nvPr>
            <p:ph type="sldNum" sz="quarter" idx="5"/>
          </p:nvPr>
        </p:nvSpPr>
        <p:spPr/>
        <p:txBody>
          <a:bodyPr/>
          <a:lstStyle/>
          <a:p>
            <a:fld id="{492D48B2-9EB0-4B37-9B35-FC11E2EA535A}" type="slidenum">
              <a:rPr lang="de-DE" smtClean="0"/>
              <a:t>9</a:t>
            </a:fld>
            <a:endParaRPr lang="de-DE"/>
          </a:p>
        </p:txBody>
      </p:sp>
    </p:spTree>
    <p:extLst>
      <p:ext uri="{BB962C8B-B14F-4D97-AF65-F5344CB8AC3E}">
        <p14:creationId xmlns:p14="http://schemas.microsoft.com/office/powerpoint/2010/main" val="308850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13</a:t>
            </a:fld>
            <a:endParaRPr lang="de-DE"/>
          </a:p>
        </p:txBody>
      </p:sp>
    </p:spTree>
    <p:extLst>
      <p:ext uri="{BB962C8B-B14F-4D97-AF65-F5344CB8AC3E}">
        <p14:creationId xmlns:p14="http://schemas.microsoft.com/office/powerpoint/2010/main" val="208709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Title : Leveraging </a:t>
            </a:r>
            <a:r>
              <a:rPr lang="en-US" err="1"/>
              <a:t>GenAI</a:t>
            </a:r>
            <a:r>
              <a:rPr lang="en-US"/>
              <a:t> in Engineering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88349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Partners like BD for infrastructure</a:t>
            </a:r>
          </a:p>
          <a:p>
            <a:r>
              <a:rPr lang="en-US"/>
              <a:t>For each column what products and solutions we can offer (RQA, RCA, </a:t>
            </a:r>
            <a:r>
              <a:rPr lang="en-US" err="1"/>
              <a:t>Procodex</a:t>
            </a:r>
            <a:r>
              <a:rPr lang="en-US"/>
              <a:t>)</a:t>
            </a:r>
          </a:p>
          <a:p>
            <a:r>
              <a:rPr lang="en-US"/>
              <a:t>Where we are currently</a:t>
            </a:r>
          </a:p>
          <a:p>
            <a:r>
              <a:rPr lang="en-US"/>
              <a:t>Some </a:t>
            </a:r>
            <a:r>
              <a:rPr lang="en-US" err="1"/>
              <a:t>colour</a:t>
            </a:r>
            <a:r>
              <a:rPr lang="en-US"/>
              <a:t> code on where we are</a:t>
            </a:r>
          </a:p>
          <a:p>
            <a:r>
              <a:rPr lang="en-US"/>
              <a:t>What are in POC, evaluation</a:t>
            </a:r>
          </a:p>
          <a:p>
            <a:endParaRPr lang="en-US"/>
          </a:p>
          <a:p>
            <a:r>
              <a:rPr lang="en-US"/>
              <a:t>Concept -&gt; MVP -&gt; Pilot -&gt; Scale</a:t>
            </a:r>
          </a:p>
          <a:p>
            <a:endParaRPr lang="en-US"/>
          </a:p>
          <a:p>
            <a:r>
              <a:rPr lang="en-US"/>
              <a:t>Enable platform to realize engineering case studies (no </a:t>
            </a:r>
            <a:r>
              <a:rPr lang="en-US" err="1"/>
              <a:t>MiDAS</a:t>
            </a:r>
            <a:r>
              <a:rPr lang="en-US"/>
              <a:t>, but tell generically)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Which NE-MM GB has what focus -&gt; Don’t have to show this as this is approach. But if we are doing some thing like for RAISE then can be our portfolio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Manufacturing is not in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65988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Manufacturing is not in here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16010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Manufacturing is not in here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710378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Manufacturing is not in here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233662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Manufacturing is not in here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4052706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2590" userDrawn="1">
          <p15:clr>
            <a:srgbClr val="FBAE40"/>
          </p15:clr>
        </p15:guide>
        <p15:guide id="5" orient="horz" pos="2669" userDrawn="1">
          <p15:clr>
            <a:srgbClr val="FBAE40"/>
          </p15:clr>
        </p15:guide>
        <p15:guide id="6" orient="horz" pos="346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hite logo vertic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1" y="0"/>
            <a:ext cx="10899775" cy="6170400"/>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
        <p:nvSpPr>
          <p:cNvPr id="2" name="Logo">
            <a:extLst>
              <a:ext uri="{FF2B5EF4-FFF2-40B4-BE49-F238E27FC236}">
                <a16:creationId xmlns:a16="http://schemas.microsoft.com/office/drawing/2014/main" id="{F002D116-88B8-2720-FAAC-860765E59F72}"/>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382321029"/>
      </p:ext>
    </p:extLst>
  </p:cSld>
  <p:clrMapOvr>
    <a:masterClrMapping/>
  </p:clrMapOvr>
  <p:hf sldNum="0" hdr="0" ftr="0" dt="0"/>
  <p:extLst>
    <p:ext uri="{DCECCB84-F9BA-43D5-87BE-67443E8EF086}">
      <p15:sldGuideLst xmlns:p15="http://schemas.microsoft.com/office/powerpoint/2012/main">
        <p15:guide id="2" pos="686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070" userDrawn="1">
          <p15:clr>
            <a:srgbClr val="FBAE40"/>
          </p15:clr>
        </p15:guide>
        <p15:guide id="2" pos="6566" userDrawn="1">
          <p15:clr>
            <a:srgbClr val="FBAE40"/>
          </p15:clr>
        </p15:guide>
        <p15:guide id="3" orient="horz" pos="2093"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346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524"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609" userDrawn="1">
          <p15:clr>
            <a:srgbClr val="FBAE40"/>
          </p15:clr>
        </p15:guide>
        <p15:guide id="3" orient="horz" pos="257"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logo horizont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1"/>
            <a:ext cx="10969625" cy="6102967"/>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6" name="Logo">
            <a:extLst>
              <a:ext uri="{FF2B5EF4-FFF2-40B4-BE49-F238E27FC236}">
                <a16:creationId xmlns:a16="http://schemas.microsoft.com/office/drawing/2014/main" id="{0C8D7868-566A-E406-AA76-0F7E438D3810}"/>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451357742"/>
      </p:ext>
    </p:extLst>
  </p:cSld>
  <p:clrMapOvr>
    <a:masterClrMapping/>
  </p:clrMapOvr>
  <p:hf sldNum="0" hdr="0" ftr="0" dt="0"/>
  <p:extLst>
    <p:ext uri="{DCECCB84-F9BA-43D5-87BE-67443E8EF086}">
      <p15:sldGuideLst xmlns:p15="http://schemas.microsoft.com/office/powerpoint/2012/main">
        <p15:guide id="4" orient="horz" pos="38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2025-02-14</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Bosch Global Software Technologies Private Limited 2025.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54" r:id="rId9"/>
    <p:sldLayoutId id="2147483755" r:id="rId10"/>
    <p:sldLayoutId id="2147483746" r:id="rId11"/>
    <p:sldLayoutId id="2147483744" r:id="rId12"/>
    <p:sldLayoutId id="2147483724" r:id="rId13"/>
    <p:sldLayoutId id="2147483726" r:id="rId14"/>
    <p:sldLayoutId id="2147483727" r:id="rId15"/>
    <p:sldLayoutId id="2147483728" r:id="rId16"/>
    <p:sldLayoutId id="2147483729" r:id="rId17"/>
    <p:sldLayoutId id="2147483745" r:id="rId18"/>
    <p:sldLayoutId id="2147483723" r:id="rId19"/>
    <p:sldLayoutId id="2147483734" r:id="rId20"/>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jpeg"/><Relationship Id="rId2" Type="http://schemas.microsoft.com/office/2018/10/relationships/comments" Target="../comments/modernComment_7FFFF669_56099C84.xml"/><Relationship Id="rId1" Type="http://schemas.openxmlformats.org/officeDocument/2006/relationships/slideLayout" Target="../slideLayouts/slideLayout20.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79.jpeg"/><Relationship Id="rId9" Type="http://schemas.openxmlformats.org/officeDocument/2006/relationships/image" Target="../media/image115.svg"/></Relationships>
</file>

<file path=ppt/slides/_rels/slide11.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8.png"/><Relationship Id="rId7" Type="http://schemas.openxmlformats.org/officeDocument/2006/relationships/image" Target="../media/image114.png"/><Relationship Id="rId2" Type="http://schemas.microsoft.com/office/2018/10/relationships/comments" Target="../comments/modernComment_7FFFF66B_86107E95.xml"/><Relationship Id="rId1" Type="http://schemas.openxmlformats.org/officeDocument/2006/relationships/slideLayout" Target="../slideLayouts/slideLayout20.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1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svg"/><Relationship Id="rId3" Type="http://schemas.openxmlformats.org/officeDocument/2006/relationships/image" Target="../media/image121.png"/><Relationship Id="rId7" Type="http://schemas.openxmlformats.org/officeDocument/2006/relationships/image" Target="../media/image125.svg"/><Relationship Id="rId12"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23.svg"/><Relationship Id="rId15" Type="http://schemas.openxmlformats.org/officeDocument/2006/relationships/image" Target="../media/image133.sv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svg"/><Relationship Id="rId14" Type="http://schemas.openxmlformats.org/officeDocument/2006/relationships/image" Target="../media/image132.png"/></Relationships>
</file>

<file path=ppt/slides/_rels/slide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37.png"/><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39.png"/></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8.jpeg"/><Relationship Id="rId21" Type="http://schemas.openxmlformats.org/officeDocument/2006/relationships/image" Target="../media/image31.png"/><Relationship Id="rId34" Type="http://schemas.openxmlformats.org/officeDocument/2006/relationships/image" Target="../media/image44.jpe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9.svg"/><Relationship Id="rId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26.png"/><Relationship Id="rId29" Type="http://schemas.openxmlformats.org/officeDocument/2006/relationships/image" Target="../media/image39.jpeg"/><Relationship Id="rId11" Type="http://schemas.openxmlformats.org/officeDocument/2006/relationships/image" Target="../media/image21.png"/><Relationship Id="rId24" Type="http://schemas.openxmlformats.org/officeDocument/2006/relationships/image" Target="../media/image34.jpeg"/><Relationship Id="rId32" Type="http://schemas.openxmlformats.org/officeDocument/2006/relationships/image" Target="../media/image42.png"/><Relationship Id="rId37" Type="http://schemas.openxmlformats.org/officeDocument/2006/relationships/image" Target="../media/image46.jpeg"/><Relationship Id="rId40" Type="http://schemas.openxmlformats.org/officeDocument/2006/relationships/image" Target="../media/image49.png"/><Relationship Id="rId45" Type="http://schemas.openxmlformats.org/officeDocument/2006/relationships/image" Target="../media/image5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jpeg"/><Relationship Id="rId28" Type="http://schemas.openxmlformats.org/officeDocument/2006/relationships/image" Target="../media/image38.jpeg"/><Relationship Id="rId36" Type="http://schemas.microsoft.com/office/2007/relationships/hdphoto" Target="../media/hdphoto1.wdp"/><Relationship Id="rId49" Type="http://schemas.openxmlformats.org/officeDocument/2006/relationships/image" Target="../media/image58.png"/><Relationship Id="rId10" Type="http://schemas.openxmlformats.org/officeDocument/2006/relationships/image" Target="../media/image20.svg"/><Relationship Id="rId19" Type="http://schemas.openxmlformats.org/officeDocument/2006/relationships/image" Target="../media/image29.jpeg"/><Relationship Id="rId31" Type="http://schemas.openxmlformats.org/officeDocument/2006/relationships/image" Target="../media/image41.png"/><Relationship Id="rId44" Type="http://schemas.openxmlformats.org/officeDocument/2006/relationships/image" Target="../media/image53.jpe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png"/><Relationship Id="rId27" Type="http://schemas.openxmlformats.org/officeDocument/2006/relationships/image" Target="../media/image37.jpe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2.png"/><Relationship Id="rId48" Type="http://schemas.openxmlformats.org/officeDocument/2006/relationships/image" Target="../media/image57.svg"/><Relationship Id="rId8" Type="http://schemas.openxmlformats.org/officeDocument/2006/relationships/image" Target="../media/image18.svg"/><Relationship Id="rId51" Type="http://schemas.openxmlformats.org/officeDocument/2006/relationships/image" Target="../media/image60.png"/><Relationship Id="rId3" Type="http://schemas.openxmlformats.org/officeDocument/2006/relationships/image" Target="../media/image13.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jpeg"/><Relationship Id="rId33" Type="http://schemas.openxmlformats.org/officeDocument/2006/relationships/image" Target="../media/image43.jpeg"/><Relationship Id="rId38" Type="http://schemas.openxmlformats.org/officeDocument/2006/relationships/image" Target="../media/image47.png"/><Relationship Id="rId46" Type="http://schemas.openxmlformats.org/officeDocument/2006/relationships/image" Target="../media/image55.svg"/><Relationship Id="rId20" Type="http://schemas.openxmlformats.org/officeDocument/2006/relationships/image" Target="../media/image30.png"/><Relationship Id="rId41" Type="http://schemas.openxmlformats.org/officeDocument/2006/relationships/image" Target="../media/image50.jpeg"/><Relationship Id="rId1" Type="http://schemas.openxmlformats.org/officeDocument/2006/relationships/slideLayout" Target="../slideLayouts/slideLayout20.xml"/><Relationship Id="rId6"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43.png"/><Relationship Id="rId4" Type="http://schemas.openxmlformats.org/officeDocument/2006/relationships/image" Target="../media/image142.svg"/></Relationships>
</file>

<file path=ppt/slides/_rels/slide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image" Target="../media/image61.png"/><Relationship Id="rId16" Type="http://schemas.openxmlformats.org/officeDocument/2006/relationships/image" Target="../media/image75.png"/><Relationship Id="rId1" Type="http://schemas.openxmlformats.org/officeDocument/2006/relationships/slideLayout" Target="../slideLayouts/slideLayout20.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image" Target="../media/image79.jpeg"/><Relationship Id="rId1" Type="http://schemas.openxmlformats.org/officeDocument/2006/relationships/slideLayout" Target="../slideLayouts/slideLayout20.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hyperlink" Target="http://https/bosch.sharepoint.com/sites/msteams_3411866/_layouts/15/stream.aspx?id=%2Fsites%2Fmsteams%5F3411866%2FShared%20Documents%2FGenerative%20AI%2FKnowledge%5FNexus%2FDemos%2FRequirement%20Similarity%5Fv1%2Emp4&amp;referrer=StreamWebApp%2EWeb&amp;referrerScenario=AddressBarCopied%2Eview%2E137ce1b2%2D3f3b%2D455e%2D89b1%2D4bf764d39b1d" TargetMode="External"/><Relationship Id="rId4" Type="http://schemas.openxmlformats.org/officeDocument/2006/relationships/image" Target="../media/image81.svg"/><Relationship Id="rId9" Type="http://schemas.openxmlformats.org/officeDocument/2006/relationships/image" Target="../media/image86.svg"/></Relationships>
</file>

<file path=ppt/slides/_rels/slide6.xml.rels><?xml version="1.0" encoding="UTF-8" standalone="yes"?>
<Relationships xmlns="http://schemas.openxmlformats.org/package/2006/relationships"><Relationship Id="rId8" Type="http://schemas.openxmlformats.org/officeDocument/2006/relationships/hyperlink" Target="http://https/bosch.sharepoint.com/sites/msteams_3411866/_layouts/15/stream.aspx?id=%2Fsites%2Fmsteams%5F3411866%2FShared%20Documents%2FGenerative%20AI%2FKnowledge%5FNexus%2FDemos%2FRequirement%20Quality%20and%20Feasibility%5Fv1%2Emp4&amp;referrer=StreamWebApp%2EWeb&amp;referrerScenario=AddressBarCopied%2Eview%2Ec5d9f216%2D0049%2D4890%2Db913%2Dbf940b6e46fb" TargetMode="External"/><Relationship Id="rId3" Type="http://schemas.openxmlformats.org/officeDocument/2006/relationships/image" Target="../media/image88.png"/><Relationship Id="rId7" Type="http://schemas.openxmlformats.org/officeDocument/2006/relationships/image" Target="../media/image91.svg"/><Relationship Id="rId2" Type="http://schemas.openxmlformats.org/officeDocument/2006/relationships/image" Target="../media/image87.png"/><Relationship Id="rId1" Type="http://schemas.openxmlformats.org/officeDocument/2006/relationships/slideLayout" Target="../slideLayouts/slideLayout20.xml"/><Relationship Id="rId6" Type="http://schemas.openxmlformats.org/officeDocument/2006/relationships/image" Target="../media/image90.png"/><Relationship Id="rId5" Type="http://schemas.openxmlformats.org/officeDocument/2006/relationships/image" Target="../media/image79.jpeg"/><Relationship Id="rId4" Type="http://schemas.openxmlformats.org/officeDocument/2006/relationships/image" Target="../media/image89.svg"/></Relationships>
</file>

<file path=ppt/slides/_rels/slide7.xml.rels><?xml version="1.0" encoding="UTF-8" standalone="yes"?>
<Relationships xmlns="http://schemas.openxmlformats.org/package/2006/relationships"><Relationship Id="rId3" Type="http://schemas.openxmlformats.org/officeDocument/2006/relationships/image" Target="../media/image92.png"/><Relationship Id="rId2" Type="http://schemas.microsoft.com/office/2018/10/relationships/comments" Target="../comments/modernComment_107_485DB6DC.xml"/><Relationship Id="rId1" Type="http://schemas.openxmlformats.org/officeDocument/2006/relationships/slideLayout" Target="../slideLayouts/slideLayout20.xml"/><Relationship Id="rId5" Type="http://schemas.openxmlformats.org/officeDocument/2006/relationships/image" Target="../media/image94.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95.png"/><Relationship Id="rId2" Type="http://schemas.microsoft.com/office/2018/10/relationships/comments" Target="../comments/modernComment_108_2207D1B3.xml"/><Relationship Id="rId1" Type="http://schemas.openxmlformats.org/officeDocument/2006/relationships/slideLayout" Target="../slideLayouts/slideLayout20.xml"/><Relationship Id="rId5" Type="http://schemas.openxmlformats.org/officeDocument/2006/relationships/image" Target="../media/image96.png"/><Relationship Id="rId4" Type="http://schemas.openxmlformats.org/officeDocument/2006/relationships/image" Target="../media/image79.jpe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hyperlink" Target="https://bosch.sharepoint.com/sites/msteams_3411866/_layouts/15/stream.aspx?id=%2Fsites%2Fmsteams%5F3411866%2FShared%20Documents%2FGenerative%20AI%2FMiDAS%20ASM%2FDAR%2DHardware%2DSpecs%2DRanking%5FApp%2FDAR%5FGenAI%5FApp%5FDemo%2DVideo%2Emp4&amp;referrer=SharePoint&amp;referrerScenario=OpenFile" TargetMode="External"/><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106.emf"/><Relationship Id="rId17" Type="http://schemas.openxmlformats.org/officeDocument/2006/relationships/image" Target="../media/image79.jpeg"/><Relationship Id="rId2" Type="http://schemas.openxmlformats.org/officeDocument/2006/relationships/notesSlide" Target="../notesSlides/notesSlide2.xml"/><Relationship Id="rId16" Type="http://schemas.openxmlformats.org/officeDocument/2006/relationships/image" Target="../media/image109.png"/><Relationship Id="rId1" Type="http://schemas.openxmlformats.org/officeDocument/2006/relationships/slideLayout" Target="../slideLayouts/slideLayout20.xml"/><Relationship Id="rId6" Type="http://schemas.openxmlformats.org/officeDocument/2006/relationships/image" Target="../media/image100.png"/><Relationship Id="rId11" Type="http://schemas.openxmlformats.org/officeDocument/2006/relationships/image" Target="../media/image105.emf"/><Relationship Id="rId5" Type="http://schemas.openxmlformats.org/officeDocument/2006/relationships/image" Target="../media/image99.svg"/><Relationship Id="rId15" Type="http://schemas.openxmlformats.org/officeDocument/2006/relationships/image" Target="../media/image108.emf"/><Relationship Id="rId10" Type="http://schemas.openxmlformats.org/officeDocument/2006/relationships/image" Target="../media/image104.emf"/><Relationship Id="rId4" Type="http://schemas.openxmlformats.org/officeDocument/2006/relationships/image" Target="../media/image98.png"/><Relationship Id="rId9" Type="http://schemas.openxmlformats.org/officeDocument/2006/relationships/image" Target="../media/image103.svg"/><Relationship Id="rId1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en-US">
                <a:solidFill>
                  <a:srgbClr val="C41C82"/>
                </a:solidFill>
              </a:rPr>
              <a:t>Gen AI </a:t>
            </a:r>
            <a:r>
              <a:rPr lang="en-US">
                <a:solidFill>
                  <a:srgbClr val="18837E"/>
                </a:solidFill>
              </a:rPr>
              <a:t>For</a:t>
            </a:r>
            <a:r>
              <a:rPr lang="en-US"/>
              <a:t> </a:t>
            </a:r>
            <a:r>
              <a:rPr lang="en-US">
                <a:solidFill>
                  <a:srgbClr val="18837E"/>
                </a:solidFill>
              </a:rPr>
              <a:t>Engineering</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en-US"/>
              <a:t>SX/EDS-MM</a:t>
            </a:r>
          </a:p>
        </p:txBody>
      </p:sp>
    </p:spTree>
    <p:extLst>
      <p:ext uri="{BB962C8B-B14F-4D97-AF65-F5344CB8AC3E}">
        <p14:creationId xmlns:p14="http://schemas.microsoft.com/office/powerpoint/2010/main" val="285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0"/>
            <a:ext cx="6177963" cy="6170613"/>
          </a:xfrm>
          <a:prstGeom prst="rect">
            <a:avLst/>
          </a:prstGeom>
          <a:solidFill>
            <a:srgbClr val="00808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 name="TextBox 1">
            <a:extLst>
              <a:ext uri="{FF2B5EF4-FFF2-40B4-BE49-F238E27FC236}">
                <a16:creationId xmlns:a16="http://schemas.microsoft.com/office/drawing/2014/main" id="{E94F3817-6482-2997-AC07-44F6AB50F67D}"/>
              </a:ext>
            </a:extLst>
          </p:cNvPr>
          <p:cNvSpPr txBox="1"/>
          <p:nvPr/>
        </p:nvSpPr>
        <p:spPr>
          <a:xfrm>
            <a:off x="88172" y="92440"/>
            <a:ext cx="5790114" cy="87574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err="1">
                <a:ln>
                  <a:noFill/>
                </a:ln>
                <a:solidFill>
                  <a:srgbClr val="00FFFF"/>
                </a:solidFill>
                <a:effectLst/>
                <a:uLnTx/>
                <a:uFillTx/>
              </a:rPr>
              <a:t>Procodex</a:t>
            </a:r>
            <a:r>
              <a:rPr kumimoji="0" lang="en-US" sz="2800" b="1" i="0" u="none" strike="noStrike" kern="0" cap="none" spc="0" normalizeH="0" baseline="0" noProof="0">
                <a:ln>
                  <a:noFill/>
                </a:ln>
                <a:solidFill>
                  <a:srgbClr val="33CCFF"/>
                </a:solidFill>
                <a:effectLst/>
                <a:uLnTx/>
                <a:uFillTx/>
              </a:rPr>
              <a:t> </a:t>
            </a:r>
            <a:r>
              <a:rPr kumimoji="0" lang="en-US" sz="2800" b="1" i="0" u="none" strike="noStrike" kern="0" cap="none" spc="0" normalizeH="0" baseline="0" noProof="0">
                <a:ln>
                  <a:noFill/>
                </a:ln>
                <a:solidFill>
                  <a:schemeClr val="bg1"/>
                </a:solidFill>
                <a:effectLst/>
                <a:uLnTx/>
                <a:uFillTx/>
              </a:rPr>
              <a:t>Functional Safety</a:t>
            </a:r>
          </a:p>
        </p:txBody>
      </p:sp>
      <p:sp>
        <p:nvSpPr>
          <p:cNvPr id="11" name="TextBox 10">
            <a:extLst>
              <a:ext uri="{FF2B5EF4-FFF2-40B4-BE49-F238E27FC236}">
                <a16:creationId xmlns:a16="http://schemas.microsoft.com/office/drawing/2014/main" id="{F48242C4-2FCC-D739-99FF-5E37CE4E6882}"/>
              </a:ext>
            </a:extLst>
          </p:cNvPr>
          <p:cNvSpPr txBox="1"/>
          <p:nvPr/>
        </p:nvSpPr>
        <p:spPr>
          <a:xfrm>
            <a:off x="78663" y="746650"/>
            <a:ext cx="6099300" cy="1820703"/>
          </a:xfrm>
          <a:prstGeom prst="rect">
            <a:avLst/>
          </a:prstGeom>
          <a:noFill/>
        </p:spPr>
        <p:txBody>
          <a:bodyPr wrap="square" lIns="0" tIns="0" rIns="0" bIns="0" rtlCol="0">
            <a:noAutofit/>
          </a:bodyPr>
          <a:lstStyle/>
          <a:p>
            <a:r>
              <a:rPr lang="en-US" sz="1400">
                <a:solidFill>
                  <a:schemeClr val="bg1"/>
                </a:solidFill>
              </a:rPr>
              <a:t>The </a:t>
            </a:r>
            <a:r>
              <a:rPr lang="en-US" sz="1400" b="1" err="1">
                <a:solidFill>
                  <a:srgbClr val="00FFFF"/>
                </a:solidFill>
              </a:rPr>
              <a:t>ProCodex</a:t>
            </a:r>
            <a:r>
              <a:rPr lang="en-US" sz="1400" b="1">
                <a:solidFill>
                  <a:srgbClr val="00FFFF"/>
                </a:solidFill>
              </a:rPr>
              <a:t> safety team</a:t>
            </a:r>
            <a:r>
              <a:rPr lang="en-US" sz="1400">
                <a:solidFill>
                  <a:srgbClr val="00FFFF"/>
                </a:solidFill>
              </a:rPr>
              <a:t> </a:t>
            </a:r>
            <a:r>
              <a:rPr lang="en-US" sz="1400">
                <a:solidFill>
                  <a:schemeClr val="bg1"/>
                </a:solidFill>
              </a:rPr>
              <a:t>manually analyzes </a:t>
            </a:r>
            <a:r>
              <a:rPr lang="en-US" sz="1400" b="1">
                <a:solidFill>
                  <a:srgbClr val="00FFFF"/>
                </a:solidFill>
              </a:rPr>
              <a:t>automotive regulatory documents</a:t>
            </a:r>
            <a:r>
              <a:rPr lang="en-US" sz="1400">
                <a:solidFill>
                  <a:srgbClr val="00FFFF"/>
                </a:solidFill>
              </a:rPr>
              <a:t>, </a:t>
            </a:r>
            <a:r>
              <a:rPr lang="en-US" sz="1400">
                <a:solidFill>
                  <a:schemeClr val="bg1"/>
                </a:solidFill>
              </a:rPr>
              <a:t>classifying them for </a:t>
            </a:r>
            <a:r>
              <a:rPr lang="en-US" sz="1400" b="1">
                <a:solidFill>
                  <a:srgbClr val="00FFFF"/>
                </a:solidFill>
              </a:rPr>
              <a:t>safety relevance</a:t>
            </a:r>
            <a:r>
              <a:rPr lang="en-US" sz="1400">
                <a:solidFill>
                  <a:srgbClr val="00FFFF"/>
                </a:solidFill>
              </a:rPr>
              <a:t> </a:t>
            </a:r>
            <a:r>
              <a:rPr lang="en-US" sz="1400">
                <a:solidFill>
                  <a:schemeClr val="bg1"/>
                </a:solidFill>
              </a:rPr>
              <a:t>and extracting </a:t>
            </a:r>
            <a:r>
              <a:rPr lang="en-US" sz="1400" b="1">
                <a:solidFill>
                  <a:srgbClr val="00FFFF"/>
                </a:solidFill>
              </a:rPr>
              <a:t>safety requirements</a:t>
            </a:r>
            <a:r>
              <a:rPr lang="en-US" sz="1400">
                <a:solidFill>
                  <a:srgbClr val="00FFFF"/>
                </a:solidFill>
              </a:rPr>
              <a:t>.</a:t>
            </a:r>
            <a:r>
              <a:rPr lang="en-US" sz="1400">
                <a:solidFill>
                  <a:schemeClr val="bg1"/>
                </a:solidFill>
              </a:rPr>
              <a:t> Tracking similar requirements with minor differences is challenging.</a:t>
            </a:r>
          </a:p>
          <a:p>
            <a:endParaRPr lang="en-US" sz="1400">
              <a:solidFill>
                <a:schemeClr val="bg1"/>
              </a:solidFill>
            </a:endParaRPr>
          </a:p>
          <a:p>
            <a:r>
              <a:rPr lang="en-US" sz="1400">
                <a:solidFill>
                  <a:schemeClr val="bg1"/>
                </a:solidFill>
              </a:rPr>
              <a:t>Our </a:t>
            </a:r>
            <a:r>
              <a:rPr lang="en-US" sz="1400" b="1">
                <a:solidFill>
                  <a:srgbClr val="00FFFF"/>
                </a:solidFill>
              </a:rPr>
              <a:t>AI solution</a:t>
            </a:r>
            <a:r>
              <a:rPr lang="en-US" sz="1400">
                <a:solidFill>
                  <a:srgbClr val="00FFFF"/>
                </a:solidFill>
              </a:rPr>
              <a:t>, </a:t>
            </a:r>
            <a:r>
              <a:rPr lang="en-US" sz="1400">
                <a:solidFill>
                  <a:schemeClr val="bg1"/>
                </a:solidFill>
              </a:rPr>
              <a:t>powered by </a:t>
            </a:r>
            <a:r>
              <a:rPr lang="en-US" sz="1400" b="1">
                <a:solidFill>
                  <a:srgbClr val="00FFFF"/>
                </a:solidFill>
              </a:rPr>
              <a:t>NLP</a:t>
            </a:r>
            <a:r>
              <a:rPr lang="en-US" sz="1400">
                <a:solidFill>
                  <a:schemeClr val="bg1"/>
                </a:solidFill>
              </a:rPr>
              <a:t>, automates </a:t>
            </a:r>
            <a:r>
              <a:rPr lang="en-US" sz="1400" b="1">
                <a:solidFill>
                  <a:srgbClr val="00FFFF"/>
                </a:solidFill>
              </a:rPr>
              <a:t>document classification</a:t>
            </a:r>
            <a:r>
              <a:rPr lang="en-US" sz="1400">
                <a:solidFill>
                  <a:schemeClr val="bg1"/>
                </a:solidFill>
              </a:rPr>
              <a:t>, </a:t>
            </a:r>
            <a:r>
              <a:rPr lang="en-US" sz="1400" b="1">
                <a:solidFill>
                  <a:srgbClr val="00FFFF"/>
                </a:solidFill>
              </a:rPr>
              <a:t>semantic matching</a:t>
            </a:r>
            <a:r>
              <a:rPr lang="en-US" sz="1400">
                <a:solidFill>
                  <a:srgbClr val="00FFFF"/>
                </a:solidFill>
              </a:rPr>
              <a:t>, </a:t>
            </a:r>
            <a:r>
              <a:rPr lang="en-US" sz="1400">
                <a:solidFill>
                  <a:schemeClr val="bg1"/>
                </a:solidFill>
              </a:rPr>
              <a:t>and </a:t>
            </a:r>
            <a:r>
              <a:rPr lang="en-US" sz="1400" b="1">
                <a:solidFill>
                  <a:srgbClr val="00FFFF"/>
                </a:solidFill>
              </a:rPr>
              <a:t>requirement extraction</a:t>
            </a:r>
            <a:r>
              <a:rPr lang="en-US" sz="1400">
                <a:solidFill>
                  <a:schemeClr val="bg1"/>
                </a:solidFill>
              </a:rPr>
              <a:t> in the </a:t>
            </a:r>
            <a:r>
              <a:rPr lang="en-US" sz="1400" b="1">
                <a:solidFill>
                  <a:srgbClr val="00FFFF"/>
                </a:solidFill>
              </a:rPr>
              <a:t>PCLP tool</a:t>
            </a:r>
            <a:r>
              <a:rPr lang="en-US" sz="1400">
                <a:solidFill>
                  <a:srgbClr val="00FFFF"/>
                </a:solidFill>
              </a:rPr>
              <a:t>. </a:t>
            </a:r>
            <a:r>
              <a:rPr lang="en-US" sz="1400">
                <a:solidFill>
                  <a:schemeClr val="bg1"/>
                </a:solidFill>
              </a:rPr>
              <a:t>It also </a:t>
            </a:r>
            <a:r>
              <a:rPr lang="en-US" sz="1400" b="1">
                <a:solidFill>
                  <a:srgbClr val="00FFFF"/>
                </a:solidFill>
              </a:rPr>
              <a:t>groups similar requirements</a:t>
            </a:r>
            <a:r>
              <a:rPr lang="en-US" sz="1400">
                <a:solidFill>
                  <a:srgbClr val="00FFFF"/>
                </a:solidFill>
              </a:rPr>
              <a:t> </a:t>
            </a:r>
            <a:r>
              <a:rPr lang="en-US" sz="1400">
                <a:solidFill>
                  <a:schemeClr val="bg1"/>
                </a:solidFill>
              </a:rPr>
              <a:t>by </a:t>
            </a:r>
            <a:r>
              <a:rPr lang="en-US" sz="1400" b="1">
                <a:solidFill>
                  <a:srgbClr val="00FFFF"/>
                </a:solidFill>
              </a:rPr>
              <a:t>ID</a:t>
            </a:r>
            <a:r>
              <a:rPr lang="en-US" sz="1400">
                <a:solidFill>
                  <a:schemeClr val="bg1"/>
                </a:solidFill>
              </a:rPr>
              <a:t>, with a </a:t>
            </a:r>
            <a:r>
              <a:rPr lang="en-US" sz="1400" b="1">
                <a:solidFill>
                  <a:srgbClr val="00FFFF"/>
                </a:solidFill>
              </a:rPr>
              <a:t>keyword search</a:t>
            </a:r>
            <a:r>
              <a:rPr lang="en-US" sz="1400">
                <a:solidFill>
                  <a:srgbClr val="00FFFF"/>
                </a:solidFill>
              </a:rPr>
              <a:t> </a:t>
            </a:r>
            <a:r>
              <a:rPr lang="en-US" sz="1400">
                <a:solidFill>
                  <a:schemeClr val="bg1"/>
                </a:solidFill>
              </a:rPr>
              <a:t>feature for verification.</a:t>
            </a:r>
          </a:p>
        </p:txBody>
      </p:sp>
      <p:sp>
        <p:nvSpPr>
          <p:cNvPr id="3" name="Rectangle: Rounded Corners 2">
            <a:extLst>
              <a:ext uri="{FF2B5EF4-FFF2-40B4-BE49-F238E27FC236}">
                <a16:creationId xmlns:a16="http://schemas.microsoft.com/office/drawing/2014/main" id="{948FCE6A-F9EF-AE0E-795B-C1F851060FD3}"/>
              </a:ext>
            </a:extLst>
          </p:cNvPr>
          <p:cNvSpPr/>
          <p:nvPr/>
        </p:nvSpPr>
        <p:spPr>
          <a:xfrm>
            <a:off x="647379" y="5350778"/>
            <a:ext cx="4883204" cy="676195"/>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6" name="Picture 5">
            <a:extLst>
              <a:ext uri="{FF2B5EF4-FFF2-40B4-BE49-F238E27FC236}">
                <a16:creationId xmlns:a16="http://schemas.microsoft.com/office/drawing/2014/main" id="{3E1DB682-98C6-29F5-E688-36CFF2DC6ED3}"/>
              </a:ext>
            </a:extLst>
          </p:cNvPr>
          <p:cNvPicPr>
            <a:picLocks noChangeAspect="1"/>
          </p:cNvPicPr>
          <p:nvPr/>
        </p:nvPicPr>
        <p:blipFill>
          <a:blip r:embed="rId3"/>
          <a:stretch>
            <a:fillRect/>
          </a:stretch>
        </p:blipFill>
        <p:spPr>
          <a:xfrm>
            <a:off x="6197873" y="530314"/>
            <a:ext cx="4771752" cy="1681899"/>
          </a:xfrm>
          <a:prstGeom prst="rect">
            <a:avLst/>
          </a:prstGeom>
        </p:spPr>
      </p:pic>
      <p:pic>
        <p:nvPicPr>
          <p:cNvPr id="7" name="Picture 4" descr="Bosch logo vector, logo Bosch in .EPS format">
            <a:extLst>
              <a:ext uri="{FF2B5EF4-FFF2-40B4-BE49-F238E27FC236}">
                <a16:creationId xmlns:a16="http://schemas.microsoft.com/office/drawing/2014/main" id="{4C23C0A1-7E61-5F55-5ADA-A9BD501590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008" b="38387"/>
          <a:stretch/>
        </p:blipFill>
        <p:spPr bwMode="auto">
          <a:xfrm>
            <a:off x="9143914" y="52628"/>
            <a:ext cx="1737539" cy="427522"/>
          </a:xfrm>
          <a:prstGeom prst="roundRect">
            <a:avLst>
              <a:gd name="adj" fmla="val 10110"/>
            </a:avLst>
          </a:prstGeom>
          <a:noFill/>
        </p:spPr>
      </p:pic>
      <p:pic>
        <p:nvPicPr>
          <p:cNvPr id="9" name="Picture 5">
            <a:extLst>
              <a:ext uri="{FF2B5EF4-FFF2-40B4-BE49-F238E27FC236}">
                <a16:creationId xmlns:a16="http://schemas.microsoft.com/office/drawing/2014/main" id="{D5A1A757-0779-BC91-DAAE-F86BBADD5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234" y="5437549"/>
            <a:ext cx="560786" cy="570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F06D7CFF-E2FC-5FAC-8E7B-CBD545603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3947" y="5505826"/>
            <a:ext cx="860249" cy="4337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icrosoft Azure - Wikipedia">
            <a:extLst>
              <a:ext uri="{FF2B5EF4-FFF2-40B4-BE49-F238E27FC236}">
                <a16:creationId xmlns:a16="http://schemas.microsoft.com/office/drawing/2014/main" id="{79FB1B9E-1A6F-668C-1C62-B13871918B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3314" y="5408986"/>
            <a:ext cx="593955" cy="593955"/>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994EE8F1-2A40-51AE-D8EF-E9188BF99C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7154" y="5259907"/>
            <a:ext cx="910706" cy="910706"/>
          </a:xfrm>
          <a:prstGeom prst="rect">
            <a:avLst/>
          </a:prstGeom>
        </p:spPr>
      </p:pic>
      <p:sp>
        <p:nvSpPr>
          <p:cNvPr id="14" name="TextBox 13">
            <a:extLst>
              <a:ext uri="{FF2B5EF4-FFF2-40B4-BE49-F238E27FC236}">
                <a16:creationId xmlns:a16="http://schemas.microsoft.com/office/drawing/2014/main" id="{07DD8B56-4EB8-7709-2B8B-E711C97CE68D}"/>
              </a:ext>
            </a:extLst>
          </p:cNvPr>
          <p:cNvSpPr txBox="1"/>
          <p:nvPr/>
        </p:nvSpPr>
        <p:spPr>
          <a:xfrm>
            <a:off x="78663" y="3227562"/>
            <a:ext cx="1877831" cy="577144"/>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buFontTx/>
              <a:buNone/>
              <a:tabLst/>
            </a:pPr>
            <a:r>
              <a:rPr lang="en-US" sz="1400" b="1">
                <a:solidFill>
                  <a:srgbClr val="00FFFF"/>
                </a:solidFill>
              </a:rPr>
              <a:t>Lead time</a:t>
            </a:r>
            <a:r>
              <a:rPr lang="en-US" sz="1400">
                <a:solidFill>
                  <a:schemeClr val="bg1"/>
                </a:solidFill>
              </a:rPr>
              <a:t> significantly </a:t>
            </a:r>
          </a:p>
          <a:p>
            <a:pPr marR="0" algn="l" defTabSz="914400" eaLnBrk="1" fontAlgn="auto" latinLnBrk="0" hangingPunct="1">
              <a:spcBef>
                <a:spcPts val="0"/>
              </a:spcBef>
              <a:spcAft>
                <a:spcPts val="0"/>
              </a:spcAft>
              <a:buClrTx/>
              <a:buSzTx/>
              <a:buFontTx/>
              <a:buNone/>
              <a:tabLst/>
            </a:pPr>
            <a:r>
              <a:rPr lang="en-US" sz="1400">
                <a:solidFill>
                  <a:schemeClr val="bg1"/>
                </a:solidFill>
              </a:rPr>
              <a:t>reduced with our </a:t>
            </a:r>
          </a:p>
          <a:p>
            <a:pPr marR="0" algn="l" defTabSz="914400" eaLnBrk="1" fontAlgn="auto" latinLnBrk="0" hangingPunct="1">
              <a:spcBef>
                <a:spcPts val="0"/>
              </a:spcBef>
              <a:spcAft>
                <a:spcPts val="0"/>
              </a:spcAft>
              <a:buClrTx/>
              <a:buSzTx/>
              <a:buFontTx/>
              <a:buNone/>
              <a:tabLst/>
            </a:pPr>
            <a:r>
              <a:rPr lang="en-US" sz="1400" b="1">
                <a:solidFill>
                  <a:srgbClr val="00FFFF"/>
                </a:solidFill>
              </a:rPr>
              <a:t>AI solution</a:t>
            </a:r>
            <a:r>
              <a:rPr lang="en-US" sz="1400">
                <a:solidFill>
                  <a:srgbClr val="00FFFF"/>
                </a:solidFill>
              </a:rPr>
              <a:t>.</a:t>
            </a:r>
            <a:endParaRPr kumimoji="0" lang="en-US" sz="1400" b="0" i="0" u="none" strike="noStrike" kern="0" cap="none" spc="0" normalizeH="0" baseline="0" noProof="0">
              <a:ln>
                <a:noFill/>
              </a:ln>
              <a:solidFill>
                <a:srgbClr val="00FFFF"/>
              </a:solidFill>
              <a:effectLst/>
              <a:uLnTx/>
              <a:uFillTx/>
            </a:endParaRPr>
          </a:p>
        </p:txBody>
      </p:sp>
      <p:sp>
        <p:nvSpPr>
          <p:cNvPr id="15" name="TextBox 14">
            <a:extLst>
              <a:ext uri="{FF2B5EF4-FFF2-40B4-BE49-F238E27FC236}">
                <a16:creationId xmlns:a16="http://schemas.microsoft.com/office/drawing/2014/main" id="{8BDAB6FD-C12A-9669-7E6A-F58F523E2A62}"/>
              </a:ext>
            </a:extLst>
          </p:cNvPr>
          <p:cNvSpPr txBox="1"/>
          <p:nvPr/>
        </p:nvSpPr>
        <p:spPr>
          <a:xfrm>
            <a:off x="2735568" y="3227562"/>
            <a:ext cx="2789305" cy="577144"/>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buFontTx/>
              <a:buNone/>
              <a:tabLst/>
            </a:pPr>
            <a:r>
              <a:rPr lang="en-US" sz="1400">
                <a:solidFill>
                  <a:schemeClr val="bg1"/>
                </a:solidFill>
              </a:rPr>
              <a:t>Document processing </a:t>
            </a:r>
            <a:r>
              <a:rPr lang="en-US" sz="1400" b="1">
                <a:solidFill>
                  <a:srgbClr val="00FFFF"/>
                </a:solidFill>
              </a:rPr>
              <a:t>(≈100 pages)</a:t>
            </a:r>
          </a:p>
          <a:p>
            <a:pPr marR="0" algn="l" defTabSz="914400" eaLnBrk="1" fontAlgn="auto" latinLnBrk="0" hangingPunct="1">
              <a:spcBef>
                <a:spcPts val="0"/>
              </a:spcBef>
              <a:spcAft>
                <a:spcPts val="0"/>
              </a:spcAft>
              <a:buClrTx/>
              <a:buSzTx/>
              <a:buFontTx/>
              <a:buNone/>
              <a:tabLst/>
            </a:pPr>
            <a:r>
              <a:rPr lang="en-US" sz="1400">
                <a:solidFill>
                  <a:schemeClr val="bg1"/>
                </a:solidFill>
              </a:rPr>
              <a:t>cut from </a:t>
            </a:r>
            <a:r>
              <a:rPr lang="en-US" sz="1400" b="1">
                <a:solidFill>
                  <a:srgbClr val="00FFFF"/>
                </a:solidFill>
              </a:rPr>
              <a:t>30 hours (3–4 days) </a:t>
            </a:r>
          </a:p>
          <a:p>
            <a:pPr marR="0" algn="l" defTabSz="914400" eaLnBrk="1" fontAlgn="auto" latinLnBrk="0" hangingPunct="1">
              <a:spcBef>
                <a:spcPts val="0"/>
              </a:spcBef>
              <a:spcAft>
                <a:spcPts val="0"/>
              </a:spcAft>
              <a:buClrTx/>
              <a:buSzTx/>
              <a:buFontTx/>
              <a:buNone/>
              <a:tabLst/>
            </a:pPr>
            <a:r>
              <a:rPr lang="en-US" sz="1400" b="1">
                <a:solidFill>
                  <a:srgbClr val="00FFFF"/>
                </a:solidFill>
              </a:rPr>
              <a:t>to &lt;2 hours</a:t>
            </a:r>
            <a:r>
              <a:rPr lang="en-US" sz="1400">
                <a:solidFill>
                  <a:srgbClr val="00FFFF"/>
                </a:solidFill>
              </a:rPr>
              <a:t>.</a:t>
            </a:r>
            <a:endParaRPr kumimoji="0" lang="en-US" sz="1400" b="0" i="0" u="none" strike="noStrike" kern="0" cap="none" spc="0" normalizeH="0" baseline="0" noProof="0">
              <a:ln>
                <a:noFill/>
              </a:ln>
              <a:solidFill>
                <a:srgbClr val="00FFFF"/>
              </a:solidFill>
              <a:effectLst/>
              <a:uLnTx/>
              <a:uFillTx/>
            </a:endParaRPr>
          </a:p>
        </p:txBody>
      </p:sp>
      <p:pic>
        <p:nvPicPr>
          <p:cNvPr id="23" name="Picture 4" descr="Down time icon">
            <a:extLst>
              <a:ext uri="{FF2B5EF4-FFF2-40B4-BE49-F238E27FC236}">
                <a16:creationId xmlns:a16="http://schemas.microsoft.com/office/drawing/2014/main" id="{A843D502-D460-7BD5-ABA1-80CF6032FB46}"/>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5577098" y="3241814"/>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Productivity icon">
            <a:extLst>
              <a:ext uri="{FF2B5EF4-FFF2-40B4-BE49-F238E27FC236}">
                <a16:creationId xmlns:a16="http://schemas.microsoft.com/office/drawing/2014/main" id="{1F6C3F4A-E06D-EA37-4547-5ED77927643B}"/>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1947860" y="3241814"/>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470468"/>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0"/>
            <a:ext cx="6177963" cy="6170613"/>
          </a:xfrm>
          <a:prstGeom prst="rect">
            <a:avLst/>
          </a:prstGeom>
          <a:solidFill>
            <a:srgbClr val="008080"/>
          </a:solidFill>
          <a:ln w="9525" cap="flat" cmpd="sng" algn="ctr">
            <a:noFill/>
            <a:prstDash val="solid"/>
          </a:ln>
          <a:effectLst/>
        </p:spPr>
        <p:txBody>
          <a:bodyPr lIns="91440" tIns="45720" rIns="91440" bIns="45720"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n-US" sz="1800" b="0" i="0" u="none" strike="noStrike" kern="0" cap="none" spc="0" normalizeH="0" baseline="0" noProof="0">
              <a:ln>
                <a:noFill/>
              </a:ln>
              <a:solidFill>
                <a:srgbClr val="000000"/>
              </a:solidFill>
              <a:effectLst/>
              <a:uLnTx/>
              <a:uFillTx/>
              <a:latin typeface="Bosch Office Sans"/>
            </a:endParaRPr>
          </a:p>
        </p:txBody>
      </p:sp>
      <p:sp>
        <p:nvSpPr>
          <p:cNvPr id="2" name="TextBox 1">
            <a:extLst>
              <a:ext uri="{FF2B5EF4-FFF2-40B4-BE49-F238E27FC236}">
                <a16:creationId xmlns:a16="http://schemas.microsoft.com/office/drawing/2014/main" id="{E94F3817-6482-2997-AC07-44F6AB50F67D}"/>
              </a:ext>
            </a:extLst>
          </p:cNvPr>
          <p:cNvSpPr txBox="1"/>
          <p:nvPr/>
        </p:nvSpPr>
        <p:spPr>
          <a:xfrm>
            <a:off x="88172" y="92440"/>
            <a:ext cx="5790114" cy="875748"/>
          </a:xfrm>
          <a:prstGeom prst="rect">
            <a:avLst/>
          </a:prstGeom>
          <a:noFill/>
        </p:spPr>
        <p:txBody>
          <a:bodyPr wrap="square" lIns="0" tIns="0" rIns="0" bIns="0" rtlCol="0" anchor="t">
            <a:noAutofit/>
          </a:bodyPr>
          <a:lstStyle/>
          <a:p>
            <a:pPr fontAlgn="auto">
              <a:spcBef>
                <a:spcPts val="500"/>
              </a:spcBef>
              <a:spcAft>
                <a:spcPts val="0"/>
              </a:spcAft>
            </a:pPr>
            <a:r>
              <a:rPr kumimoji="0" lang="en-US" sz="2800" b="1" i="0" u="none" strike="noStrike" kern="0" cap="none" spc="0" normalizeH="0" baseline="0" noProof="0">
                <a:ln>
                  <a:noFill/>
                </a:ln>
                <a:solidFill>
                  <a:srgbClr val="33CCFF"/>
                </a:solidFill>
                <a:effectLst/>
                <a:uLnTx/>
                <a:uFillTx/>
                <a:latin typeface="Bosch Office Sans"/>
              </a:rPr>
              <a:t>Schematic Diagram </a:t>
            </a:r>
            <a:r>
              <a:rPr lang="en-US" sz="2800" b="1" kern="0">
                <a:solidFill>
                  <a:srgbClr val="33CCFF"/>
                </a:solidFill>
                <a:latin typeface="Bosch Office Sans"/>
              </a:rPr>
              <a:t>Detection and Product recommendation system</a:t>
            </a:r>
            <a:endParaRPr lang="en-US" sz="2800" b="1" i="0" u="none" strike="noStrike" kern="0" cap="none" spc="0" normalizeH="0" baseline="0" noProof="0">
              <a:ln>
                <a:noFill/>
              </a:ln>
              <a:solidFill>
                <a:srgbClr val="33CCFF"/>
              </a:solidFill>
              <a:effectLst/>
              <a:uLnTx/>
              <a:uFillTx/>
              <a:latin typeface="Bosch Office Sans"/>
            </a:endParaRPr>
          </a:p>
        </p:txBody>
      </p:sp>
      <p:pic>
        <p:nvPicPr>
          <p:cNvPr id="3" name="Picture 2" descr="A diagram of a computer program&#10;&#10;AI-generated content may be incorrect.">
            <a:extLst>
              <a:ext uri="{FF2B5EF4-FFF2-40B4-BE49-F238E27FC236}">
                <a16:creationId xmlns:a16="http://schemas.microsoft.com/office/drawing/2014/main" id="{656C4217-8DCC-E793-C55B-53EDCB24CBEC}"/>
              </a:ext>
            </a:extLst>
          </p:cNvPr>
          <p:cNvPicPr>
            <a:picLocks noChangeAspect="1"/>
          </p:cNvPicPr>
          <p:nvPr/>
        </p:nvPicPr>
        <p:blipFill>
          <a:blip r:embed="rId3"/>
          <a:stretch>
            <a:fillRect/>
          </a:stretch>
        </p:blipFill>
        <p:spPr>
          <a:xfrm>
            <a:off x="6175614" y="97775"/>
            <a:ext cx="4726722" cy="3641755"/>
          </a:xfrm>
          <a:prstGeom prst="rect">
            <a:avLst/>
          </a:prstGeom>
        </p:spPr>
      </p:pic>
      <p:sp>
        <p:nvSpPr>
          <p:cNvPr id="8" name="Rectangle: Rounded Corners 7">
            <a:extLst>
              <a:ext uri="{FF2B5EF4-FFF2-40B4-BE49-F238E27FC236}">
                <a16:creationId xmlns:a16="http://schemas.microsoft.com/office/drawing/2014/main" id="{42F01387-E419-ED3C-30CB-231CFC304BF7}"/>
              </a:ext>
            </a:extLst>
          </p:cNvPr>
          <p:cNvSpPr/>
          <p:nvPr/>
        </p:nvSpPr>
        <p:spPr>
          <a:xfrm>
            <a:off x="647379" y="5350778"/>
            <a:ext cx="4883204" cy="676195"/>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0" name="Picture 5" descr="A blue and yellow snake logo&#10;&#10;AI-generated content may be incorrect.">
            <a:extLst>
              <a:ext uri="{FF2B5EF4-FFF2-40B4-BE49-F238E27FC236}">
                <a16:creationId xmlns:a16="http://schemas.microsoft.com/office/drawing/2014/main" id="{93E97505-6CB3-83B0-35CF-6022CCB01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234" y="5437549"/>
            <a:ext cx="560786" cy="5702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 black text on a white background&#10;&#10;AI-generated content may be incorrect.">
            <a:extLst>
              <a:ext uri="{FF2B5EF4-FFF2-40B4-BE49-F238E27FC236}">
                <a16:creationId xmlns:a16="http://schemas.microsoft.com/office/drawing/2014/main" id="{5C3F95AC-5093-E182-CD61-50A905B21E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947" y="5505826"/>
            <a:ext cx="860249" cy="433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icrosoft Azure - Wikipedia">
            <a:extLst>
              <a:ext uri="{FF2B5EF4-FFF2-40B4-BE49-F238E27FC236}">
                <a16:creationId xmlns:a16="http://schemas.microsoft.com/office/drawing/2014/main" id="{CF0F396C-3D30-9539-1C44-D2F0F7CFB08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3314" y="5408986"/>
            <a:ext cx="593955" cy="59395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51DA79F5-41C7-2569-E535-E445B3D5DD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7154" y="5259907"/>
            <a:ext cx="910706" cy="910706"/>
          </a:xfrm>
          <a:prstGeom prst="rect">
            <a:avLst/>
          </a:prstGeom>
        </p:spPr>
      </p:pic>
      <p:sp>
        <p:nvSpPr>
          <p:cNvPr id="18" name="TextBox 17">
            <a:extLst>
              <a:ext uri="{FF2B5EF4-FFF2-40B4-BE49-F238E27FC236}">
                <a16:creationId xmlns:a16="http://schemas.microsoft.com/office/drawing/2014/main" id="{AB713FF6-9B7E-7E28-6C7F-1324838258D6}"/>
              </a:ext>
            </a:extLst>
          </p:cNvPr>
          <p:cNvSpPr txBox="1"/>
          <p:nvPr/>
        </p:nvSpPr>
        <p:spPr>
          <a:xfrm>
            <a:off x="398984" y="1284012"/>
            <a:ext cx="5160622" cy="312136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auto">
              <a:spcBef>
                <a:spcPts val="500"/>
              </a:spcBef>
              <a:spcAft>
                <a:spcPts val="0"/>
              </a:spcAft>
            </a:pPr>
            <a:r>
              <a:rPr lang="en-US" sz="1400">
                <a:solidFill>
                  <a:srgbClr val="FFFFFF"/>
                </a:solidFill>
                <a:latin typeface="Bosch Office Sans"/>
                <a:cs typeface="Segoe UI"/>
              </a:rPr>
              <a:t>The tool aims at extracting schematic designs (e.g. hydraulic pumps) from a customer given image data and provide mapping about the correct valve codes as seen in the master PDF documents</a:t>
            </a:r>
            <a:endParaRPr lang="en-US" sz="1400">
              <a:solidFill>
                <a:srgbClr val="FFFFFF"/>
              </a:solidFill>
              <a:cs typeface="Segoe UI"/>
            </a:endParaRPr>
          </a:p>
          <a:p>
            <a:pPr fontAlgn="auto">
              <a:spcBef>
                <a:spcPts val="500"/>
              </a:spcBef>
              <a:spcAft>
                <a:spcPts val="0"/>
              </a:spcAft>
            </a:pPr>
            <a:r>
              <a:rPr lang="en-US" sz="1400">
                <a:solidFill>
                  <a:srgbClr val="FFFFFF"/>
                </a:solidFill>
                <a:latin typeface="Bosch Office Sans"/>
                <a:cs typeface="Segoe UI"/>
              </a:rPr>
              <a:t>Our </a:t>
            </a:r>
            <a:r>
              <a:rPr lang="en-US" sz="1400" b="1">
                <a:solidFill>
                  <a:srgbClr val="00FFFF"/>
                </a:solidFill>
                <a:latin typeface="Bosch Office Sans"/>
                <a:cs typeface="Segoe UI"/>
              </a:rPr>
              <a:t>AI solution</a:t>
            </a:r>
            <a:r>
              <a:rPr lang="en-US" sz="1400">
                <a:solidFill>
                  <a:srgbClr val="00FFFF"/>
                </a:solidFill>
                <a:latin typeface="Bosch Office Sans"/>
                <a:cs typeface="Segoe UI"/>
              </a:rPr>
              <a:t>, </a:t>
            </a:r>
            <a:r>
              <a:rPr lang="en-US" sz="1400">
                <a:solidFill>
                  <a:srgbClr val="FFFFFF"/>
                </a:solidFill>
                <a:latin typeface="Bosch Office Sans"/>
                <a:cs typeface="Segoe UI"/>
              </a:rPr>
              <a:t>powered by </a:t>
            </a:r>
            <a:r>
              <a:rPr lang="en-US" sz="1400" b="1" err="1">
                <a:solidFill>
                  <a:srgbClr val="00FFFF"/>
                </a:solidFill>
                <a:latin typeface="Bosch Office Sans"/>
                <a:cs typeface="Segoe UI"/>
              </a:rPr>
              <a:t>SegGPT</a:t>
            </a:r>
            <a:r>
              <a:rPr lang="en-US" sz="1400" b="1">
                <a:solidFill>
                  <a:srgbClr val="00FFFF"/>
                </a:solidFill>
                <a:latin typeface="Bosch Office Sans"/>
                <a:cs typeface="Segoe UI"/>
              </a:rPr>
              <a:t> – a Transformer model for Semantic segmentation</a:t>
            </a:r>
            <a:r>
              <a:rPr lang="en-US" sz="1400">
                <a:solidFill>
                  <a:srgbClr val="FFFFFF"/>
                </a:solidFill>
                <a:latin typeface="Bosch Office Sans"/>
                <a:cs typeface="Segoe UI"/>
              </a:rPr>
              <a:t>, automates image understanding , capturing correct pump designs from image and maps the designs to the master PDF information.</a:t>
            </a:r>
          </a:p>
          <a:p>
            <a:pPr>
              <a:spcBef>
                <a:spcPts val="500"/>
              </a:spcBef>
              <a:spcAft>
                <a:spcPts val="0"/>
              </a:spcAft>
            </a:pPr>
            <a:endParaRPr lang="en-US" sz="1400">
              <a:solidFill>
                <a:srgbClr val="FFFFFF"/>
              </a:solidFill>
              <a:latin typeface="Bosch Office Sans"/>
              <a:cs typeface="Segoe UI"/>
            </a:endParaRPr>
          </a:p>
          <a:p>
            <a:pPr>
              <a:spcBef>
                <a:spcPts val="500"/>
              </a:spcBef>
              <a:spcAft>
                <a:spcPts val="0"/>
              </a:spcAft>
            </a:pPr>
            <a:r>
              <a:rPr lang="en-US" sz="1400">
                <a:solidFill>
                  <a:srgbClr val="FFFFFF"/>
                </a:solidFill>
                <a:latin typeface="Bosch Office Sans"/>
                <a:cs typeface="Segoe UI"/>
              </a:rPr>
              <a:t>The major impact of this tool are:</a:t>
            </a:r>
          </a:p>
          <a:p>
            <a:pPr marL="342900" indent="-342900">
              <a:spcBef>
                <a:spcPts val="500"/>
              </a:spcBef>
              <a:spcAft>
                <a:spcPts val="0"/>
              </a:spcAft>
              <a:buAutoNum type="arabicParenR"/>
            </a:pPr>
            <a:r>
              <a:rPr lang="en-US" sz="1400">
                <a:solidFill>
                  <a:srgbClr val="FFFFFF"/>
                </a:solidFill>
                <a:latin typeface="Bosch Office Sans"/>
                <a:cs typeface="Segoe UI"/>
              </a:rPr>
              <a:t>Increasing efficiency in extracting information from a customer provided schema by getting recommendations from tool </a:t>
            </a:r>
          </a:p>
          <a:p>
            <a:pPr marL="342900" indent="-342900">
              <a:spcBef>
                <a:spcPts val="500"/>
              </a:spcBef>
              <a:spcAft>
                <a:spcPts val="0"/>
              </a:spcAft>
              <a:buAutoNum type="arabicParenR"/>
            </a:pPr>
            <a:r>
              <a:rPr lang="en-US" sz="1400">
                <a:solidFill>
                  <a:srgbClr val="FFFFFF"/>
                </a:solidFill>
                <a:latin typeface="Bosch Office Sans"/>
                <a:cs typeface="Segoe UI"/>
              </a:rPr>
              <a:t>Reducing human error in identifying the right schemas in master PDF.</a:t>
            </a:r>
          </a:p>
        </p:txBody>
      </p:sp>
    </p:spTree>
    <p:extLst>
      <p:ext uri="{BB962C8B-B14F-4D97-AF65-F5344CB8AC3E}">
        <p14:creationId xmlns:p14="http://schemas.microsoft.com/office/powerpoint/2010/main" val="224922792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0"/>
            <a:ext cx="6177963" cy="6170613"/>
          </a:xfrm>
          <a:prstGeom prst="rect">
            <a:avLst/>
          </a:prstGeom>
          <a:solidFill>
            <a:srgbClr val="00808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 name="TextBox 1">
            <a:extLst>
              <a:ext uri="{FF2B5EF4-FFF2-40B4-BE49-F238E27FC236}">
                <a16:creationId xmlns:a16="http://schemas.microsoft.com/office/drawing/2014/main" id="{E94F3817-6482-2997-AC07-44F6AB50F67D}"/>
              </a:ext>
            </a:extLst>
          </p:cNvPr>
          <p:cNvSpPr txBox="1"/>
          <p:nvPr/>
        </p:nvSpPr>
        <p:spPr>
          <a:xfrm>
            <a:off x="88172" y="92440"/>
            <a:ext cx="5790114" cy="87574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a:ln>
                  <a:noFill/>
                </a:ln>
                <a:solidFill>
                  <a:srgbClr val="00FFFF"/>
                </a:solidFill>
                <a:effectLst/>
                <a:uLnTx/>
                <a:uFillTx/>
              </a:rPr>
              <a:t>Product Data Mapping </a:t>
            </a:r>
            <a:r>
              <a:rPr kumimoji="0" lang="en-US" sz="2800" b="1" i="0" u="none" strike="noStrike" kern="0" cap="none" spc="0" normalizeH="0" baseline="0" noProof="0">
                <a:ln>
                  <a:noFill/>
                </a:ln>
                <a:solidFill>
                  <a:schemeClr val="bg1"/>
                </a:solidFill>
                <a:effectLst/>
                <a:uLnTx/>
                <a:uFillTx/>
              </a:rPr>
              <a:t>using Gen AI</a:t>
            </a:r>
          </a:p>
        </p:txBody>
      </p:sp>
      <p:sp>
        <p:nvSpPr>
          <p:cNvPr id="11" name="TextBox 10">
            <a:extLst>
              <a:ext uri="{FF2B5EF4-FFF2-40B4-BE49-F238E27FC236}">
                <a16:creationId xmlns:a16="http://schemas.microsoft.com/office/drawing/2014/main" id="{F48242C4-2FCC-D739-99FF-5E37CE4E6882}"/>
              </a:ext>
            </a:extLst>
          </p:cNvPr>
          <p:cNvSpPr txBox="1"/>
          <p:nvPr/>
        </p:nvSpPr>
        <p:spPr>
          <a:xfrm>
            <a:off x="78663" y="1217918"/>
            <a:ext cx="6020635" cy="1751423"/>
          </a:xfrm>
          <a:prstGeom prst="rect">
            <a:avLst/>
          </a:prstGeom>
          <a:noFill/>
        </p:spPr>
        <p:txBody>
          <a:bodyPr wrap="square" lIns="0" tIns="0" rIns="0" bIns="0" rtlCol="0">
            <a:noAutofit/>
          </a:bodyPr>
          <a:lstStyle/>
          <a:p>
            <a:r>
              <a:rPr lang="en-US" sz="1400">
                <a:solidFill>
                  <a:schemeClr val="bg1">
                    <a:lumMod val="95000"/>
                  </a:schemeClr>
                </a:solidFill>
              </a:rPr>
              <a:t>Users struggled to extract </a:t>
            </a:r>
            <a:r>
              <a:rPr lang="en-US" sz="1400" b="1">
                <a:solidFill>
                  <a:srgbClr val="00FFFF"/>
                </a:solidFill>
              </a:rPr>
              <a:t>appliance specs</a:t>
            </a:r>
            <a:r>
              <a:rPr lang="en-US" sz="1400">
                <a:solidFill>
                  <a:srgbClr val="00FFFF"/>
                </a:solidFill>
              </a:rPr>
              <a:t> </a:t>
            </a:r>
            <a:r>
              <a:rPr lang="en-US" sz="1400">
                <a:solidFill>
                  <a:schemeClr val="bg1">
                    <a:lumMod val="95000"/>
                  </a:schemeClr>
                </a:solidFill>
              </a:rPr>
              <a:t>from dense </a:t>
            </a:r>
            <a:r>
              <a:rPr lang="en-US" sz="1400" b="1">
                <a:solidFill>
                  <a:srgbClr val="00FFFF"/>
                </a:solidFill>
              </a:rPr>
              <a:t>technical sheets</a:t>
            </a:r>
            <a:r>
              <a:rPr lang="en-US" sz="1400">
                <a:solidFill>
                  <a:schemeClr val="bg1">
                    <a:lumMod val="95000"/>
                  </a:schemeClr>
                </a:solidFill>
              </a:rPr>
              <a:t>, making </a:t>
            </a:r>
            <a:r>
              <a:rPr lang="en-US" sz="1400" b="1">
                <a:solidFill>
                  <a:srgbClr val="00FFFF"/>
                </a:solidFill>
              </a:rPr>
              <a:t>mapping</a:t>
            </a:r>
            <a:r>
              <a:rPr lang="en-US" sz="1400">
                <a:solidFill>
                  <a:schemeClr val="bg1">
                    <a:lumMod val="95000"/>
                  </a:schemeClr>
                </a:solidFill>
              </a:rPr>
              <a:t> inefficient. The client needed a </a:t>
            </a:r>
            <a:r>
              <a:rPr lang="en-US" sz="1400" b="1">
                <a:solidFill>
                  <a:srgbClr val="00FFFF"/>
                </a:solidFill>
              </a:rPr>
              <a:t>filled master sheet</a:t>
            </a:r>
            <a:r>
              <a:rPr lang="en-US" sz="1400">
                <a:solidFill>
                  <a:srgbClr val="00FFFF"/>
                </a:solidFill>
              </a:rPr>
              <a:t>, </a:t>
            </a:r>
            <a:r>
              <a:rPr lang="en-US" sz="1400">
                <a:solidFill>
                  <a:schemeClr val="bg1">
                    <a:lumMod val="95000"/>
                  </a:schemeClr>
                </a:solidFill>
              </a:rPr>
              <a:t>generated by fetching data from these sheets.</a:t>
            </a:r>
          </a:p>
          <a:p>
            <a:endParaRPr lang="en-US" sz="1400">
              <a:solidFill>
                <a:schemeClr val="bg1">
                  <a:lumMod val="95000"/>
                </a:schemeClr>
              </a:solidFill>
            </a:endParaRPr>
          </a:p>
          <a:p>
            <a:r>
              <a:rPr lang="en-US" sz="1400">
                <a:solidFill>
                  <a:schemeClr val="bg1">
                    <a:lumMod val="95000"/>
                  </a:schemeClr>
                </a:solidFill>
              </a:rPr>
              <a:t>With </a:t>
            </a:r>
            <a:r>
              <a:rPr lang="en-US" sz="1400" b="1">
                <a:solidFill>
                  <a:srgbClr val="00FFFF"/>
                </a:solidFill>
              </a:rPr>
              <a:t>Gen AI</a:t>
            </a:r>
            <a:r>
              <a:rPr lang="en-US" sz="1400">
                <a:solidFill>
                  <a:srgbClr val="00FFFF"/>
                </a:solidFill>
              </a:rPr>
              <a:t>, </a:t>
            </a:r>
            <a:r>
              <a:rPr lang="en-US" sz="1400" b="1">
                <a:solidFill>
                  <a:srgbClr val="00FFFF"/>
                </a:solidFill>
              </a:rPr>
              <a:t>Excel sheets</a:t>
            </a:r>
            <a:r>
              <a:rPr lang="en-US" sz="1400">
                <a:solidFill>
                  <a:srgbClr val="00FFFF"/>
                </a:solidFill>
              </a:rPr>
              <a:t> </a:t>
            </a:r>
            <a:r>
              <a:rPr lang="en-US" sz="1400">
                <a:solidFill>
                  <a:schemeClr val="bg1">
                    <a:lumMod val="95000"/>
                  </a:schemeClr>
                </a:solidFill>
              </a:rPr>
              <a:t>were converted to </a:t>
            </a:r>
            <a:r>
              <a:rPr lang="en-US" sz="1400" b="1">
                <a:solidFill>
                  <a:srgbClr val="00FFFF"/>
                </a:solidFill>
              </a:rPr>
              <a:t>CSV</a:t>
            </a:r>
            <a:r>
              <a:rPr lang="en-US" sz="1400">
                <a:solidFill>
                  <a:schemeClr val="bg1">
                    <a:lumMod val="95000"/>
                  </a:schemeClr>
                </a:solidFill>
              </a:rPr>
              <a:t> for efficient processing, and AI reasoned over </a:t>
            </a:r>
            <a:r>
              <a:rPr lang="en-US" sz="1400" b="1">
                <a:solidFill>
                  <a:srgbClr val="00FFFF"/>
                </a:solidFill>
              </a:rPr>
              <a:t>sheet structures</a:t>
            </a:r>
            <a:r>
              <a:rPr lang="en-US" sz="1400">
                <a:solidFill>
                  <a:srgbClr val="00FFFF"/>
                </a:solidFill>
              </a:rPr>
              <a:t> </a:t>
            </a:r>
            <a:r>
              <a:rPr lang="en-US" sz="1400">
                <a:solidFill>
                  <a:schemeClr val="bg1">
                    <a:lumMod val="95000"/>
                  </a:schemeClr>
                </a:solidFill>
              </a:rPr>
              <a:t>to create </a:t>
            </a:r>
            <a:r>
              <a:rPr lang="en-US" sz="1400" b="1">
                <a:solidFill>
                  <a:srgbClr val="00FFFF"/>
                </a:solidFill>
              </a:rPr>
              <a:t>LLM instructions</a:t>
            </a:r>
            <a:r>
              <a:rPr lang="en-US" sz="1400">
                <a:solidFill>
                  <a:schemeClr val="bg1">
                    <a:lumMod val="95000"/>
                  </a:schemeClr>
                </a:solidFill>
              </a:rPr>
              <a:t>. Once trained on past examples, it </a:t>
            </a:r>
            <a:r>
              <a:rPr lang="en-US" sz="1400" b="1">
                <a:solidFill>
                  <a:srgbClr val="00FFFF"/>
                </a:solidFill>
              </a:rPr>
              <a:t>auto-mapped</a:t>
            </a:r>
            <a:r>
              <a:rPr lang="en-US" sz="1400">
                <a:solidFill>
                  <a:srgbClr val="00FFFF"/>
                </a:solidFill>
              </a:rPr>
              <a:t> </a:t>
            </a:r>
            <a:r>
              <a:rPr lang="en-US" sz="1400">
                <a:solidFill>
                  <a:schemeClr val="bg1">
                    <a:lumMod val="95000"/>
                  </a:schemeClr>
                </a:solidFill>
              </a:rPr>
              <a:t>new </a:t>
            </a:r>
            <a:r>
              <a:rPr lang="en-US" sz="1400" b="1">
                <a:solidFill>
                  <a:srgbClr val="00FFFF"/>
                </a:solidFill>
              </a:rPr>
              <a:t>technical sheets</a:t>
            </a:r>
            <a:r>
              <a:rPr lang="en-US" sz="1400">
                <a:solidFill>
                  <a:srgbClr val="00FFFF"/>
                </a:solidFill>
              </a:rPr>
              <a:t> </a:t>
            </a:r>
            <a:r>
              <a:rPr lang="en-US" sz="1400">
                <a:solidFill>
                  <a:schemeClr val="bg1">
                    <a:lumMod val="95000"/>
                  </a:schemeClr>
                </a:solidFill>
              </a:rPr>
              <a:t>to the </a:t>
            </a:r>
            <a:r>
              <a:rPr lang="en-US" sz="1400" b="1">
                <a:solidFill>
                  <a:srgbClr val="00FFFF"/>
                </a:solidFill>
              </a:rPr>
              <a:t>master sheet</a:t>
            </a:r>
            <a:r>
              <a:rPr lang="en-US" sz="1400">
                <a:solidFill>
                  <a:schemeClr val="bg1">
                    <a:lumMod val="95000"/>
                  </a:schemeClr>
                </a:solidFill>
              </a:rPr>
              <a:t>, ensuring </a:t>
            </a:r>
            <a:r>
              <a:rPr lang="en-US" sz="1400" b="1">
                <a:solidFill>
                  <a:srgbClr val="00FFFF"/>
                </a:solidFill>
              </a:rPr>
              <a:t>speed, accuracy,</a:t>
            </a:r>
            <a:r>
              <a:rPr lang="en-US" sz="1400">
                <a:solidFill>
                  <a:srgbClr val="00FFFF"/>
                </a:solidFill>
              </a:rPr>
              <a:t> </a:t>
            </a:r>
            <a:r>
              <a:rPr lang="en-US" sz="1400">
                <a:solidFill>
                  <a:schemeClr val="bg1">
                    <a:lumMod val="95000"/>
                  </a:schemeClr>
                </a:solidFill>
              </a:rPr>
              <a:t>and minimal </a:t>
            </a:r>
            <a:r>
              <a:rPr lang="en-US" sz="1400" b="1">
                <a:solidFill>
                  <a:srgbClr val="00FFFF"/>
                </a:solidFill>
              </a:rPr>
              <a:t>manual effort</a:t>
            </a:r>
            <a:r>
              <a:rPr lang="en-US" sz="1400">
                <a:solidFill>
                  <a:srgbClr val="00FFFF"/>
                </a:solidFill>
              </a:rPr>
              <a:t>.</a:t>
            </a:r>
          </a:p>
        </p:txBody>
      </p:sp>
      <p:pic>
        <p:nvPicPr>
          <p:cNvPr id="7" name="Picture 6">
            <a:extLst>
              <a:ext uri="{FF2B5EF4-FFF2-40B4-BE49-F238E27FC236}">
                <a16:creationId xmlns:a16="http://schemas.microsoft.com/office/drawing/2014/main" id="{5F2C1F80-373D-0FFE-53A0-708E86E79123}"/>
              </a:ext>
            </a:extLst>
          </p:cNvPr>
          <p:cNvPicPr>
            <a:picLocks noChangeAspect="1"/>
          </p:cNvPicPr>
          <p:nvPr/>
        </p:nvPicPr>
        <p:blipFill rotWithShape="1">
          <a:blip r:embed="rId2"/>
          <a:srcRect l="40475" t="12780"/>
          <a:stretch/>
        </p:blipFill>
        <p:spPr>
          <a:xfrm>
            <a:off x="6533049" y="2620652"/>
            <a:ext cx="4063340" cy="3284530"/>
          </a:xfrm>
          <a:prstGeom prst="rect">
            <a:avLst/>
          </a:prstGeom>
        </p:spPr>
      </p:pic>
      <p:pic>
        <p:nvPicPr>
          <p:cNvPr id="5" name="Picture 4">
            <a:extLst>
              <a:ext uri="{FF2B5EF4-FFF2-40B4-BE49-F238E27FC236}">
                <a16:creationId xmlns:a16="http://schemas.microsoft.com/office/drawing/2014/main" id="{4ACD18CF-7869-A5F9-5310-509DAD564C3F}"/>
              </a:ext>
            </a:extLst>
          </p:cNvPr>
          <p:cNvPicPr>
            <a:picLocks noChangeAspect="1"/>
          </p:cNvPicPr>
          <p:nvPr/>
        </p:nvPicPr>
        <p:blipFill rotWithShape="1">
          <a:blip r:embed="rId3"/>
          <a:srcRect l="285" t="24787" r="47800" b="29833"/>
          <a:stretch/>
        </p:blipFill>
        <p:spPr>
          <a:xfrm>
            <a:off x="6187470" y="363700"/>
            <a:ext cx="4754498" cy="2124976"/>
          </a:xfrm>
          <a:prstGeom prst="rect">
            <a:avLst/>
          </a:prstGeom>
        </p:spPr>
      </p:pic>
      <p:pic>
        <p:nvPicPr>
          <p:cNvPr id="8" name="Picture 4" descr="Bosch logo vector, logo Bosch in .EPS format">
            <a:extLst>
              <a:ext uri="{FF2B5EF4-FFF2-40B4-BE49-F238E27FC236}">
                <a16:creationId xmlns:a16="http://schemas.microsoft.com/office/drawing/2014/main" id="{B7E04AE9-AA8E-5C3C-1026-68D5853D90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008" b="38387"/>
          <a:stretch/>
        </p:blipFill>
        <p:spPr bwMode="auto">
          <a:xfrm>
            <a:off x="9143914" y="52628"/>
            <a:ext cx="1737539" cy="427522"/>
          </a:xfrm>
          <a:prstGeom prst="roundRect">
            <a:avLst>
              <a:gd name="adj" fmla="val 10110"/>
            </a:avLst>
          </a:prstGeom>
          <a:noFill/>
        </p:spPr>
      </p:pic>
    </p:spTree>
    <p:extLst>
      <p:ext uri="{BB962C8B-B14F-4D97-AF65-F5344CB8AC3E}">
        <p14:creationId xmlns:p14="http://schemas.microsoft.com/office/powerpoint/2010/main" val="346594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D6ABF5-15E3-C853-8DCD-568469D8485E}"/>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2" name="Title 179">
            <a:extLst>
              <a:ext uri="{FF2B5EF4-FFF2-40B4-BE49-F238E27FC236}">
                <a16:creationId xmlns:a16="http://schemas.microsoft.com/office/drawing/2014/main" id="{66A2AD58-4AA6-A5F8-832C-B364EC293179}"/>
              </a:ext>
            </a:extLst>
          </p:cNvPr>
          <p:cNvSpPr>
            <a:spLocks noGrp="1"/>
          </p:cNvSpPr>
          <p:nvPr>
            <p:ph type="title"/>
          </p:nvPr>
        </p:nvSpPr>
        <p:spPr>
          <a:xfrm>
            <a:off x="205370" y="648079"/>
            <a:ext cx="10558460" cy="388787"/>
          </a:xfrm>
        </p:spPr>
        <p:txBody>
          <a:bodyPr/>
          <a:lstStyle/>
          <a:p>
            <a:r>
              <a:rPr lang="en-US"/>
              <a:t> </a:t>
            </a:r>
          </a:p>
        </p:txBody>
      </p:sp>
      <p:pic>
        <p:nvPicPr>
          <p:cNvPr id="3" name="Picture 2">
            <a:extLst>
              <a:ext uri="{FF2B5EF4-FFF2-40B4-BE49-F238E27FC236}">
                <a16:creationId xmlns:a16="http://schemas.microsoft.com/office/drawing/2014/main" id="{3CF7F00B-FDF7-3D28-9628-02A7E317F1FA}"/>
              </a:ext>
            </a:extLst>
          </p:cNvPr>
          <p:cNvPicPr>
            <a:picLocks noChangeAspect="1"/>
          </p:cNvPicPr>
          <p:nvPr/>
        </p:nvPicPr>
        <p:blipFill rotWithShape="1">
          <a:blip r:embed="rId3">
            <a:extLst>
              <a:ext uri="{28A0092B-C50C-407E-A947-70E740481C1C}">
                <a14:useLocalDpi xmlns:a14="http://schemas.microsoft.com/office/drawing/2010/main" val="0"/>
              </a:ext>
            </a:extLst>
          </a:blip>
          <a:srcRect l="24631" t="17513" r="24992" b="18676"/>
          <a:stretch/>
        </p:blipFill>
        <p:spPr>
          <a:xfrm>
            <a:off x="5130198" y="2680101"/>
            <a:ext cx="754466" cy="537567"/>
          </a:xfrm>
          <a:prstGeom prst="rect">
            <a:avLst/>
          </a:prstGeom>
        </p:spPr>
      </p:pic>
      <p:sp>
        <p:nvSpPr>
          <p:cNvPr id="5" name="Freeform: Shape 4">
            <a:extLst>
              <a:ext uri="{FF2B5EF4-FFF2-40B4-BE49-F238E27FC236}">
                <a16:creationId xmlns:a16="http://schemas.microsoft.com/office/drawing/2014/main" id="{A9FD6992-A116-8FF0-2FDC-AFA469285387}"/>
              </a:ext>
            </a:extLst>
          </p:cNvPr>
          <p:cNvSpPr/>
          <p:nvPr/>
        </p:nvSpPr>
        <p:spPr>
          <a:xfrm>
            <a:off x="4655717" y="2093836"/>
            <a:ext cx="1705310" cy="1705406"/>
          </a:xfrm>
          <a:custGeom>
            <a:avLst/>
            <a:gdLst>
              <a:gd name="connsiteX0" fmla="*/ 1989863 w 1989863"/>
              <a:gd name="connsiteY0" fmla="*/ 994988 h 1989975"/>
              <a:gd name="connsiteX1" fmla="*/ 994931 w 1989863"/>
              <a:gd name="connsiteY1" fmla="*/ 1989976 h 1989975"/>
              <a:gd name="connsiteX2" fmla="*/ 0 w 1989863"/>
              <a:gd name="connsiteY2" fmla="*/ 994988 h 1989975"/>
              <a:gd name="connsiteX3" fmla="*/ 994931 w 1989863"/>
              <a:gd name="connsiteY3" fmla="*/ 0 h 1989975"/>
              <a:gd name="connsiteX4" fmla="*/ 1989863 w 1989863"/>
              <a:gd name="connsiteY4" fmla="*/ 994988 h 1989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9863" h="1989975">
                <a:moveTo>
                  <a:pt x="1989863" y="994988"/>
                </a:moveTo>
                <a:cubicBezTo>
                  <a:pt x="1989863" y="1544505"/>
                  <a:pt x="1544417" y="1989976"/>
                  <a:pt x="994931" y="1989976"/>
                </a:cubicBezTo>
                <a:cubicBezTo>
                  <a:pt x="445446" y="1989976"/>
                  <a:pt x="0" y="1544505"/>
                  <a:pt x="0" y="994988"/>
                </a:cubicBezTo>
                <a:cubicBezTo>
                  <a:pt x="0" y="445471"/>
                  <a:pt x="445446" y="0"/>
                  <a:pt x="994931" y="0"/>
                </a:cubicBezTo>
                <a:cubicBezTo>
                  <a:pt x="1544417" y="0"/>
                  <a:pt x="1989863" y="445471"/>
                  <a:pt x="1989863" y="994988"/>
                </a:cubicBezTo>
                <a:close/>
              </a:path>
            </a:pathLst>
          </a:custGeom>
          <a:solidFill>
            <a:schemeClr val="bg1">
              <a:lumMod val="95000"/>
            </a:schemeClr>
          </a:solidFill>
          <a:ln w="2848"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61F05F02-F93F-47CB-FA4C-30607EFBD67D}"/>
              </a:ext>
            </a:extLst>
          </p:cNvPr>
          <p:cNvSpPr/>
          <p:nvPr/>
        </p:nvSpPr>
        <p:spPr>
          <a:xfrm>
            <a:off x="4730139" y="2168283"/>
            <a:ext cx="1556466" cy="1556513"/>
          </a:xfrm>
          <a:custGeom>
            <a:avLst/>
            <a:gdLst>
              <a:gd name="connsiteX0" fmla="*/ 1816182 w 1816182"/>
              <a:gd name="connsiteY0" fmla="*/ 908119 h 1816238"/>
              <a:gd name="connsiteX1" fmla="*/ 908091 w 1816182"/>
              <a:gd name="connsiteY1" fmla="*/ 1816238 h 1816238"/>
              <a:gd name="connsiteX2" fmla="*/ 0 w 1816182"/>
              <a:gd name="connsiteY2" fmla="*/ 908119 h 1816238"/>
              <a:gd name="connsiteX3" fmla="*/ 908091 w 1816182"/>
              <a:gd name="connsiteY3" fmla="*/ 0 h 1816238"/>
              <a:gd name="connsiteX4" fmla="*/ 1816182 w 1816182"/>
              <a:gd name="connsiteY4" fmla="*/ 908119 h 1816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82" h="1816238">
                <a:moveTo>
                  <a:pt x="1816182" y="908119"/>
                </a:moveTo>
                <a:cubicBezTo>
                  <a:pt x="1816182" y="1409659"/>
                  <a:pt x="1409616" y="1816238"/>
                  <a:pt x="908091" y="1816238"/>
                </a:cubicBezTo>
                <a:cubicBezTo>
                  <a:pt x="406566" y="1816238"/>
                  <a:pt x="0" y="1409660"/>
                  <a:pt x="0" y="908119"/>
                </a:cubicBezTo>
                <a:cubicBezTo>
                  <a:pt x="0" y="406579"/>
                  <a:pt x="406566" y="0"/>
                  <a:pt x="908091" y="0"/>
                </a:cubicBezTo>
                <a:cubicBezTo>
                  <a:pt x="1409616" y="0"/>
                  <a:pt x="1816182" y="406579"/>
                  <a:pt x="1816182" y="908119"/>
                </a:cubicBezTo>
                <a:close/>
              </a:path>
            </a:pathLst>
          </a:custGeom>
          <a:solidFill>
            <a:srgbClr val="FFFFFF"/>
          </a:solidFill>
          <a:ln w="2848" cap="flat">
            <a:noFill/>
            <a:prstDash val="solid"/>
            <a:miter/>
          </a:ln>
        </p:spPr>
        <p:txBody>
          <a:bodyPr rtlCol="0" anchor="ctr"/>
          <a:lstStyle/>
          <a:p>
            <a:endParaRPr lang="en-US"/>
          </a:p>
        </p:txBody>
      </p:sp>
      <p:grpSp>
        <p:nvGrpSpPr>
          <p:cNvPr id="8" name="Graphic 94">
            <a:extLst>
              <a:ext uri="{FF2B5EF4-FFF2-40B4-BE49-F238E27FC236}">
                <a16:creationId xmlns:a16="http://schemas.microsoft.com/office/drawing/2014/main" id="{A2A6F2E3-6D54-A3C2-3D35-94ACF07E33EF}"/>
              </a:ext>
            </a:extLst>
          </p:cNvPr>
          <p:cNvGrpSpPr/>
          <p:nvPr/>
        </p:nvGrpSpPr>
        <p:grpSpPr>
          <a:xfrm>
            <a:off x="5081646" y="2291024"/>
            <a:ext cx="848820" cy="169030"/>
            <a:chOff x="4987539" y="2495992"/>
            <a:chExt cx="990456" cy="197234"/>
          </a:xfrm>
          <a:solidFill>
            <a:srgbClr val="71767C"/>
          </a:solidFill>
        </p:grpSpPr>
        <p:sp>
          <p:nvSpPr>
            <p:cNvPr id="9" name="Freeform: Shape 8">
              <a:extLst>
                <a:ext uri="{FF2B5EF4-FFF2-40B4-BE49-F238E27FC236}">
                  <a16:creationId xmlns:a16="http://schemas.microsoft.com/office/drawing/2014/main" id="{B9A052D1-644E-63B1-066E-4CF859A6D1A2}"/>
                </a:ext>
              </a:extLst>
            </p:cNvPr>
            <p:cNvSpPr/>
            <p:nvPr/>
          </p:nvSpPr>
          <p:spPr>
            <a:xfrm>
              <a:off x="5016658" y="2495992"/>
              <a:ext cx="961337" cy="186643"/>
            </a:xfrm>
            <a:custGeom>
              <a:avLst/>
              <a:gdLst>
                <a:gd name="connsiteX0" fmla="*/ 956603 w 961337"/>
                <a:gd name="connsiteY0" fmla="*/ 186644 h 186643"/>
                <a:gd name="connsiteX1" fmla="*/ 953583 w 961337"/>
                <a:gd name="connsiteY1" fmla="*/ 185533 h 186643"/>
                <a:gd name="connsiteX2" fmla="*/ 468810 w 961337"/>
                <a:gd name="connsiteY2" fmla="*/ 9459 h 186643"/>
                <a:gd name="connsiteX3" fmla="*/ 7627 w 961337"/>
                <a:gd name="connsiteY3" fmla="*/ 166586 h 186643"/>
                <a:gd name="connsiteX4" fmla="*/ 989 w 961337"/>
                <a:gd name="connsiteY4" fmla="*/ 165732 h 186643"/>
                <a:gd name="connsiteX5" fmla="*/ 1844 w 961337"/>
                <a:gd name="connsiteY5" fmla="*/ 159093 h 186643"/>
                <a:gd name="connsiteX6" fmla="*/ 468810 w 961337"/>
                <a:gd name="connsiteY6" fmla="*/ 0 h 186643"/>
                <a:gd name="connsiteX7" fmla="*/ 959652 w 961337"/>
                <a:gd name="connsiteY7" fmla="*/ 178268 h 186643"/>
                <a:gd name="connsiteX8" fmla="*/ 960250 w 961337"/>
                <a:gd name="connsiteY8" fmla="*/ 184934 h 186643"/>
                <a:gd name="connsiteX9" fmla="*/ 956631 w 961337"/>
                <a:gd name="connsiteY9" fmla="*/ 186615 h 18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1337" h="186643">
                  <a:moveTo>
                    <a:pt x="956603" y="186644"/>
                  </a:moveTo>
                  <a:cubicBezTo>
                    <a:pt x="955521" y="186644"/>
                    <a:pt x="954466" y="186274"/>
                    <a:pt x="953583" y="185533"/>
                  </a:cubicBezTo>
                  <a:cubicBezTo>
                    <a:pt x="818023" y="71996"/>
                    <a:pt x="645881" y="9459"/>
                    <a:pt x="468810" y="9459"/>
                  </a:cubicBezTo>
                  <a:cubicBezTo>
                    <a:pt x="291739" y="9459"/>
                    <a:pt x="140766" y="63791"/>
                    <a:pt x="7627" y="166586"/>
                  </a:cubicBezTo>
                  <a:cubicBezTo>
                    <a:pt x="5576" y="168182"/>
                    <a:pt x="2585" y="167811"/>
                    <a:pt x="989" y="165732"/>
                  </a:cubicBezTo>
                  <a:cubicBezTo>
                    <a:pt x="-607" y="163680"/>
                    <a:pt x="-236" y="160689"/>
                    <a:pt x="1844" y="159093"/>
                  </a:cubicBezTo>
                  <a:cubicBezTo>
                    <a:pt x="136663" y="55016"/>
                    <a:pt x="298121" y="0"/>
                    <a:pt x="468810" y="0"/>
                  </a:cubicBezTo>
                  <a:cubicBezTo>
                    <a:pt x="648075" y="0"/>
                    <a:pt x="822382" y="63307"/>
                    <a:pt x="959652" y="178268"/>
                  </a:cubicBezTo>
                  <a:cubicBezTo>
                    <a:pt x="961646" y="179948"/>
                    <a:pt x="961903" y="182912"/>
                    <a:pt x="960250" y="184934"/>
                  </a:cubicBezTo>
                  <a:cubicBezTo>
                    <a:pt x="959310" y="186046"/>
                    <a:pt x="957971" y="186615"/>
                    <a:pt x="956631" y="186615"/>
                  </a:cubicBezTo>
                  <a:close/>
                </a:path>
              </a:pathLst>
            </a:custGeom>
            <a:grpFill/>
            <a:ln w="284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71034A7-876A-6666-FC72-6A349A47B4B0}"/>
                </a:ext>
              </a:extLst>
            </p:cNvPr>
            <p:cNvSpPr/>
            <p:nvPr/>
          </p:nvSpPr>
          <p:spPr>
            <a:xfrm>
              <a:off x="4987539" y="2622185"/>
              <a:ext cx="71042" cy="71041"/>
            </a:xfrm>
            <a:custGeom>
              <a:avLst/>
              <a:gdLst>
                <a:gd name="connsiteX0" fmla="*/ 13241 w 71042"/>
                <a:gd name="connsiteY0" fmla="*/ 7856 h 71041"/>
                <a:gd name="connsiteX1" fmla="*/ 7856 w 71042"/>
                <a:gd name="connsiteY1" fmla="*/ 57801 h 71041"/>
                <a:gd name="connsiteX2" fmla="*/ 57801 w 71042"/>
                <a:gd name="connsiteY2" fmla="*/ 63186 h 71041"/>
                <a:gd name="connsiteX3" fmla="*/ 63186 w 71042"/>
                <a:gd name="connsiteY3" fmla="*/ 13241 h 71041"/>
                <a:gd name="connsiteX4" fmla="*/ 13241 w 71042"/>
                <a:gd name="connsiteY4" fmla="*/ 7856 h 7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2" h="71041">
                  <a:moveTo>
                    <a:pt x="13241" y="7856"/>
                  </a:moveTo>
                  <a:cubicBezTo>
                    <a:pt x="-2030" y="20164"/>
                    <a:pt x="-4452" y="42530"/>
                    <a:pt x="7856" y="57801"/>
                  </a:cubicBezTo>
                  <a:cubicBezTo>
                    <a:pt x="20164" y="73072"/>
                    <a:pt x="42530" y="75494"/>
                    <a:pt x="57801" y="63186"/>
                  </a:cubicBezTo>
                  <a:cubicBezTo>
                    <a:pt x="73072" y="50877"/>
                    <a:pt x="75494" y="28512"/>
                    <a:pt x="63186" y="13241"/>
                  </a:cubicBezTo>
                  <a:cubicBezTo>
                    <a:pt x="50878" y="-2030"/>
                    <a:pt x="28512" y="-4452"/>
                    <a:pt x="13241" y="7856"/>
                  </a:cubicBezTo>
                  <a:close/>
                </a:path>
              </a:pathLst>
            </a:custGeom>
            <a:grpFill/>
            <a:ln w="2848" cap="flat">
              <a:noFill/>
              <a:prstDash val="solid"/>
              <a:miter/>
            </a:ln>
          </p:spPr>
          <p:txBody>
            <a:bodyPr rtlCol="0" anchor="ctr"/>
            <a:lstStyle/>
            <a:p>
              <a:endParaRPr lang="en-US"/>
            </a:p>
          </p:txBody>
        </p:sp>
      </p:grpSp>
      <p:grpSp>
        <p:nvGrpSpPr>
          <p:cNvPr id="11" name="Graphic 94">
            <a:extLst>
              <a:ext uri="{FF2B5EF4-FFF2-40B4-BE49-F238E27FC236}">
                <a16:creationId xmlns:a16="http://schemas.microsoft.com/office/drawing/2014/main" id="{206E6F7B-74A7-9C6A-100A-6248B7F0D0DA}"/>
              </a:ext>
            </a:extLst>
          </p:cNvPr>
          <p:cNvGrpSpPr/>
          <p:nvPr/>
        </p:nvGrpSpPr>
        <p:grpSpPr>
          <a:xfrm>
            <a:off x="5085866" y="3433358"/>
            <a:ext cx="848814" cy="168710"/>
            <a:chOff x="4992461" y="3828948"/>
            <a:chExt cx="990450" cy="196862"/>
          </a:xfrm>
          <a:solidFill>
            <a:srgbClr val="71767C"/>
          </a:solidFill>
        </p:grpSpPr>
        <p:sp>
          <p:nvSpPr>
            <p:cNvPr id="12" name="Freeform: Shape 11">
              <a:extLst>
                <a:ext uri="{FF2B5EF4-FFF2-40B4-BE49-F238E27FC236}">
                  <a16:creationId xmlns:a16="http://schemas.microsoft.com/office/drawing/2014/main" id="{EE549431-72D6-090D-587A-FBD759F13BD6}"/>
                </a:ext>
              </a:extLst>
            </p:cNvPr>
            <p:cNvSpPr/>
            <p:nvPr/>
          </p:nvSpPr>
          <p:spPr>
            <a:xfrm>
              <a:off x="4992461" y="3838792"/>
              <a:ext cx="961323" cy="187018"/>
            </a:xfrm>
            <a:custGeom>
              <a:avLst/>
              <a:gdLst>
                <a:gd name="connsiteX0" fmla="*/ 493006 w 961323"/>
                <a:gd name="connsiteY0" fmla="*/ 187019 h 187018"/>
                <a:gd name="connsiteX1" fmla="*/ 1681 w 961323"/>
                <a:gd name="connsiteY1" fmla="*/ 8352 h 187018"/>
                <a:gd name="connsiteX2" fmla="*/ 1111 w 961323"/>
                <a:gd name="connsiteY2" fmla="*/ 1685 h 187018"/>
                <a:gd name="connsiteX3" fmla="*/ 7778 w 961323"/>
                <a:gd name="connsiteY3" fmla="*/ 1087 h 187018"/>
                <a:gd name="connsiteX4" fmla="*/ 493035 w 961323"/>
                <a:gd name="connsiteY4" fmla="*/ 177560 h 187018"/>
                <a:gd name="connsiteX5" fmla="*/ 953705 w 961323"/>
                <a:gd name="connsiteY5" fmla="*/ 20803 h 187018"/>
                <a:gd name="connsiteX6" fmla="*/ 960343 w 961323"/>
                <a:gd name="connsiteY6" fmla="*/ 21658 h 187018"/>
                <a:gd name="connsiteX7" fmla="*/ 959488 w 961323"/>
                <a:gd name="connsiteY7" fmla="*/ 28296 h 187018"/>
                <a:gd name="connsiteX8" fmla="*/ 493035 w 961323"/>
                <a:gd name="connsiteY8" fmla="*/ 187019 h 18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323" h="187018">
                  <a:moveTo>
                    <a:pt x="493006" y="187019"/>
                  </a:moveTo>
                  <a:cubicBezTo>
                    <a:pt x="313485" y="187019"/>
                    <a:pt x="139007" y="123570"/>
                    <a:pt x="1681" y="8352"/>
                  </a:cubicBezTo>
                  <a:cubicBezTo>
                    <a:pt x="-314" y="6671"/>
                    <a:pt x="-570" y="3708"/>
                    <a:pt x="1111" y="1685"/>
                  </a:cubicBezTo>
                  <a:cubicBezTo>
                    <a:pt x="2792" y="-309"/>
                    <a:pt x="5755" y="-565"/>
                    <a:pt x="7778" y="1087"/>
                  </a:cubicBezTo>
                  <a:cubicBezTo>
                    <a:pt x="143394" y="114880"/>
                    <a:pt x="315736" y="177560"/>
                    <a:pt x="493035" y="177560"/>
                  </a:cubicBezTo>
                  <a:cubicBezTo>
                    <a:pt x="670334" y="177560"/>
                    <a:pt x="820681" y="123370"/>
                    <a:pt x="953705" y="20803"/>
                  </a:cubicBezTo>
                  <a:cubicBezTo>
                    <a:pt x="955756" y="19207"/>
                    <a:pt x="958747" y="19606"/>
                    <a:pt x="960343" y="21658"/>
                  </a:cubicBezTo>
                  <a:cubicBezTo>
                    <a:pt x="961938" y="23737"/>
                    <a:pt x="961540" y="26700"/>
                    <a:pt x="959488" y="28296"/>
                  </a:cubicBezTo>
                  <a:cubicBezTo>
                    <a:pt x="824783" y="132117"/>
                    <a:pt x="663496" y="187019"/>
                    <a:pt x="493035" y="187019"/>
                  </a:cubicBezTo>
                  <a:close/>
                </a:path>
              </a:pathLst>
            </a:custGeom>
            <a:grpFill/>
            <a:ln w="284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C38E08E-AC77-4E11-2D22-FF23F5D5E9A0}"/>
                </a:ext>
              </a:extLst>
            </p:cNvPr>
            <p:cNvSpPr/>
            <p:nvPr/>
          </p:nvSpPr>
          <p:spPr>
            <a:xfrm>
              <a:off x="5911844" y="3828948"/>
              <a:ext cx="71067" cy="71065"/>
            </a:xfrm>
            <a:custGeom>
              <a:avLst/>
              <a:gdLst>
                <a:gd name="connsiteX0" fmla="*/ 57799 w 71066"/>
                <a:gd name="connsiteY0" fmla="*/ 63212 h 71065"/>
                <a:gd name="connsiteX1" fmla="*/ 63212 w 71066"/>
                <a:gd name="connsiteY1" fmla="*/ 13267 h 71065"/>
                <a:gd name="connsiteX2" fmla="*/ 13267 w 71066"/>
                <a:gd name="connsiteY2" fmla="*/ 7854 h 71065"/>
                <a:gd name="connsiteX3" fmla="*/ 7854 w 71066"/>
                <a:gd name="connsiteY3" fmla="*/ 57799 h 71065"/>
                <a:gd name="connsiteX4" fmla="*/ 57799 w 71066"/>
                <a:gd name="connsiteY4" fmla="*/ 63212 h 7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 h="71065">
                  <a:moveTo>
                    <a:pt x="57799" y="63212"/>
                  </a:moveTo>
                  <a:cubicBezTo>
                    <a:pt x="73098" y="50932"/>
                    <a:pt x="75520" y="28567"/>
                    <a:pt x="63212" y="13267"/>
                  </a:cubicBezTo>
                  <a:cubicBezTo>
                    <a:pt x="50932" y="-2032"/>
                    <a:pt x="28567" y="-4454"/>
                    <a:pt x="13267" y="7854"/>
                  </a:cubicBezTo>
                  <a:cubicBezTo>
                    <a:pt x="-2032" y="20134"/>
                    <a:pt x="-4454" y="42499"/>
                    <a:pt x="7854" y="57799"/>
                  </a:cubicBezTo>
                  <a:cubicBezTo>
                    <a:pt x="20134" y="73098"/>
                    <a:pt x="42499" y="75520"/>
                    <a:pt x="57799" y="63212"/>
                  </a:cubicBezTo>
                  <a:close/>
                </a:path>
              </a:pathLst>
            </a:custGeom>
            <a:grpFill/>
            <a:ln w="2848"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29E3EAFC-A315-ABB8-E13B-DB226981BDCE}"/>
              </a:ext>
            </a:extLst>
          </p:cNvPr>
          <p:cNvGrpSpPr/>
          <p:nvPr/>
        </p:nvGrpSpPr>
        <p:grpSpPr>
          <a:xfrm>
            <a:off x="297232" y="1144491"/>
            <a:ext cx="4271533" cy="3608686"/>
            <a:chOff x="839820" y="1371972"/>
            <a:chExt cx="4271670" cy="3608802"/>
          </a:xfrm>
        </p:grpSpPr>
        <p:sp>
          <p:nvSpPr>
            <p:cNvPr id="17" name="TextBox 16">
              <a:extLst>
                <a:ext uri="{FF2B5EF4-FFF2-40B4-BE49-F238E27FC236}">
                  <a16:creationId xmlns:a16="http://schemas.microsoft.com/office/drawing/2014/main" id="{FA026EFD-3D98-0C74-2104-186E606509D5}"/>
                </a:ext>
              </a:extLst>
            </p:cNvPr>
            <p:cNvSpPr txBox="1"/>
            <p:nvPr/>
          </p:nvSpPr>
          <p:spPr>
            <a:xfrm>
              <a:off x="1359220" y="1724411"/>
              <a:ext cx="2204579" cy="430901"/>
            </a:xfrm>
            <a:prstGeom prst="rect">
              <a:avLst/>
            </a:prstGeom>
            <a:noFill/>
          </p:spPr>
          <p:txBody>
            <a:bodyPr wrap="square" lIns="0" tIns="0" rIns="0" bIns="0" rtlCol="0" anchor="ctr">
              <a:spAutoFit/>
            </a:bodyPr>
            <a:lstStyle/>
            <a:p>
              <a:pPr algn="r" defTabSz="914333">
                <a:spcBef>
                  <a:spcPts val="500"/>
                </a:spcBef>
              </a:pPr>
              <a:r>
                <a:rPr lang="en-US" sz="1400" kern="0">
                  <a:solidFill>
                    <a:srgbClr val="000000"/>
                  </a:solidFill>
                </a:rPr>
                <a:t>Conversational, Expert Sparring Partner</a:t>
              </a:r>
            </a:p>
          </p:txBody>
        </p:sp>
        <p:sp>
          <p:nvSpPr>
            <p:cNvPr id="18" name="TextBox 17">
              <a:extLst>
                <a:ext uri="{FF2B5EF4-FFF2-40B4-BE49-F238E27FC236}">
                  <a16:creationId xmlns:a16="http://schemas.microsoft.com/office/drawing/2014/main" id="{21F25C06-F4A2-7DCE-B72F-6A0B72D2C1CF}"/>
                </a:ext>
              </a:extLst>
            </p:cNvPr>
            <p:cNvSpPr txBox="1"/>
            <p:nvPr/>
          </p:nvSpPr>
          <p:spPr>
            <a:xfrm>
              <a:off x="839820" y="3066364"/>
              <a:ext cx="2224298" cy="215451"/>
            </a:xfrm>
            <a:prstGeom prst="rect">
              <a:avLst/>
            </a:prstGeom>
            <a:noFill/>
          </p:spPr>
          <p:txBody>
            <a:bodyPr wrap="square" lIns="0" tIns="0" rIns="0" bIns="0" rtlCol="0" anchor="ctr">
              <a:spAutoFit/>
            </a:bodyPr>
            <a:lstStyle/>
            <a:p>
              <a:pPr algn="r" defTabSz="914333">
                <a:spcBef>
                  <a:spcPts val="500"/>
                </a:spcBef>
              </a:pPr>
              <a:r>
                <a:rPr lang="en-US" sz="1400" kern="0">
                  <a:solidFill>
                    <a:srgbClr val="000000"/>
                  </a:solidFill>
                </a:rPr>
                <a:t>Assisted Engineering</a:t>
              </a:r>
            </a:p>
          </p:txBody>
        </p:sp>
        <p:sp>
          <p:nvSpPr>
            <p:cNvPr id="19" name="TextBox 18">
              <a:extLst>
                <a:ext uri="{FF2B5EF4-FFF2-40B4-BE49-F238E27FC236}">
                  <a16:creationId xmlns:a16="http://schemas.microsoft.com/office/drawing/2014/main" id="{62582981-053B-1815-6726-FE3925B94A61}"/>
                </a:ext>
              </a:extLst>
            </p:cNvPr>
            <p:cNvSpPr txBox="1"/>
            <p:nvPr/>
          </p:nvSpPr>
          <p:spPr>
            <a:xfrm>
              <a:off x="1622141" y="4302949"/>
              <a:ext cx="1941657" cy="215451"/>
            </a:xfrm>
            <a:prstGeom prst="rect">
              <a:avLst/>
            </a:prstGeom>
            <a:noFill/>
          </p:spPr>
          <p:txBody>
            <a:bodyPr wrap="square" lIns="0" tIns="0" rIns="0" bIns="0" rtlCol="0" anchor="ctr">
              <a:spAutoFit/>
            </a:bodyPr>
            <a:lstStyle/>
            <a:p>
              <a:pPr algn="r" defTabSz="914333">
                <a:spcBef>
                  <a:spcPts val="500"/>
                </a:spcBef>
              </a:pPr>
              <a:r>
                <a:rPr lang="en-US" sz="1400" kern="0">
                  <a:solidFill>
                    <a:srgbClr val="000000"/>
                  </a:solidFill>
                </a:rPr>
                <a:t>Human in Loop</a:t>
              </a:r>
            </a:p>
          </p:txBody>
        </p:sp>
        <p:sp>
          <p:nvSpPr>
            <p:cNvPr id="20" name="Freeform: Shape 19">
              <a:extLst>
                <a:ext uri="{FF2B5EF4-FFF2-40B4-BE49-F238E27FC236}">
                  <a16:creationId xmlns:a16="http://schemas.microsoft.com/office/drawing/2014/main" id="{A5219B5E-E38D-B19F-87AF-0225F77FBA03}"/>
                </a:ext>
              </a:extLst>
            </p:cNvPr>
            <p:cNvSpPr/>
            <p:nvPr/>
          </p:nvSpPr>
          <p:spPr>
            <a:xfrm>
              <a:off x="4343341" y="2926122"/>
              <a:ext cx="304019" cy="251398"/>
            </a:xfrm>
            <a:custGeom>
              <a:avLst/>
              <a:gdLst>
                <a:gd name="connsiteX0" fmla="*/ 308728 w 354736"/>
                <a:gd name="connsiteY0" fmla="*/ 293339 h 293338"/>
                <a:gd name="connsiteX1" fmla="*/ 308728 w 354736"/>
                <a:gd name="connsiteY1" fmla="*/ 293339 h 293338"/>
                <a:gd name="connsiteX2" fmla="*/ 4730 w 354736"/>
                <a:gd name="connsiteY2" fmla="*/ 293139 h 293338"/>
                <a:gd name="connsiteX3" fmla="*/ 0 w 354736"/>
                <a:gd name="connsiteY3" fmla="*/ 288410 h 293338"/>
                <a:gd name="connsiteX4" fmla="*/ 4730 w 354736"/>
                <a:gd name="connsiteY4" fmla="*/ 283680 h 293338"/>
                <a:gd name="connsiteX5" fmla="*/ 4730 w 354736"/>
                <a:gd name="connsiteY5" fmla="*/ 283680 h 293338"/>
                <a:gd name="connsiteX6" fmla="*/ 304027 w 354736"/>
                <a:gd name="connsiteY6" fmla="*/ 283880 h 293338"/>
                <a:gd name="connsiteX7" fmla="*/ 345481 w 354736"/>
                <a:gd name="connsiteY7" fmla="*/ 3387 h 293338"/>
                <a:gd name="connsiteX8" fmla="*/ 351350 w 354736"/>
                <a:gd name="connsiteY8" fmla="*/ 196 h 293338"/>
                <a:gd name="connsiteX9" fmla="*/ 354541 w 354736"/>
                <a:gd name="connsiteY9" fmla="*/ 6065 h 293338"/>
                <a:gd name="connsiteX10" fmla="*/ 313457 w 354736"/>
                <a:gd name="connsiteY10" fmla="*/ 288581 h 293338"/>
                <a:gd name="connsiteX11" fmla="*/ 312061 w 354736"/>
                <a:gd name="connsiteY11" fmla="*/ 291914 h 293338"/>
                <a:gd name="connsiteX12" fmla="*/ 308728 w 354736"/>
                <a:gd name="connsiteY12" fmla="*/ 293282 h 29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736" h="293338">
                  <a:moveTo>
                    <a:pt x="308728" y="293339"/>
                  </a:moveTo>
                  <a:lnTo>
                    <a:pt x="308728" y="293339"/>
                  </a:lnTo>
                  <a:lnTo>
                    <a:pt x="4730" y="293139"/>
                  </a:lnTo>
                  <a:cubicBezTo>
                    <a:pt x="2108" y="293139"/>
                    <a:pt x="0" y="291031"/>
                    <a:pt x="0" y="288410"/>
                  </a:cubicBezTo>
                  <a:cubicBezTo>
                    <a:pt x="0" y="285789"/>
                    <a:pt x="2108" y="283680"/>
                    <a:pt x="4730" y="283680"/>
                  </a:cubicBezTo>
                  <a:lnTo>
                    <a:pt x="4730" y="283680"/>
                  </a:lnTo>
                  <a:lnTo>
                    <a:pt x="304027" y="283880"/>
                  </a:lnTo>
                  <a:cubicBezTo>
                    <a:pt x="304539" y="188407"/>
                    <a:pt x="318472" y="94073"/>
                    <a:pt x="345481" y="3387"/>
                  </a:cubicBezTo>
                  <a:cubicBezTo>
                    <a:pt x="346222" y="880"/>
                    <a:pt x="348843" y="-545"/>
                    <a:pt x="351350" y="196"/>
                  </a:cubicBezTo>
                  <a:cubicBezTo>
                    <a:pt x="353857" y="937"/>
                    <a:pt x="355282" y="3586"/>
                    <a:pt x="354541" y="6065"/>
                  </a:cubicBezTo>
                  <a:cubicBezTo>
                    <a:pt x="327332" y="97350"/>
                    <a:pt x="313514" y="192396"/>
                    <a:pt x="313457" y="288581"/>
                  </a:cubicBezTo>
                  <a:cubicBezTo>
                    <a:pt x="313457" y="289834"/>
                    <a:pt x="312944" y="291031"/>
                    <a:pt x="312061" y="291914"/>
                  </a:cubicBezTo>
                  <a:cubicBezTo>
                    <a:pt x="311178" y="292798"/>
                    <a:pt x="309981" y="293282"/>
                    <a:pt x="308728" y="293282"/>
                  </a:cubicBezTo>
                  <a:close/>
                </a:path>
              </a:pathLst>
            </a:custGeom>
            <a:solidFill>
              <a:srgbClr val="18837E"/>
            </a:solidFill>
            <a:ln w="2848" cap="flat">
              <a:solidFill>
                <a:srgbClr val="18837E"/>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D79BB63-0783-8EFB-D49A-3818A45CCF95}"/>
                </a:ext>
              </a:extLst>
            </p:cNvPr>
            <p:cNvSpPr/>
            <p:nvPr/>
          </p:nvSpPr>
          <p:spPr>
            <a:xfrm>
              <a:off x="4717197" y="2316609"/>
              <a:ext cx="387426" cy="199636"/>
            </a:xfrm>
            <a:custGeom>
              <a:avLst/>
              <a:gdLst>
                <a:gd name="connsiteX0" fmla="*/ 210833 w 452058"/>
                <a:gd name="connsiteY0" fmla="*/ 232913 h 232941"/>
                <a:gd name="connsiteX1" fmla="*/ 210633 w 452058"/>
                <a:gd name="connsiteY1" fmla="*/ 232913 h 232941"/>
                <a:gd name="connsiteX2" fmla="*/ 207357 w 452058"/>
                <a:gd name="connsiteY2" fmla="*/ 231403 h 232941"/>
                <a:gd name="connsiteX3" fmla="*/ 1254 w 452058"/>
                <a:gd name="connsiteY3" fmla="*/ 7920 h 232941"/>
                <a:gd name="connsiteX4" fmla="*/ 1510 w 452058"/>
                <a:gd name="connsiteY4" fmla="*/ 1254 h 232941"/>
                <a:gd name="connsiteX5" fmla="*/ 8177 w 452058"/>
                <a:gd name="connsiteY5" fmla="*/ 1510 h 232941"/>
                <a:gd name="connsiteX6" fmla="*/ 211089 w 452058"/>
                <a:gd name="connsiteY6" fmla="*/ 221517 h 232941"/>
                <a:gd name="connsiteX7" fmla="*/ 445256 w 452058"/>
                <a:gd name="connsiteY7" fmla="*/ 61683 h 232941"/>
                <a:gd name="connsiteX8" fmla="*/ 451581 w 452058"/>
                <a:gd name="connsiteY8" fmla="*/ 63848 h 232941"/>
                <a:gd name="connsiteX9" fmla="*/ 449416 w 452058"/>
                <a:gd name="connsiteY9" fmla="*/ 70173 h 232941"/>
                <a:gd name="connsiteX10" fmla="*/ 214024 w 452058"/>
                <a:gd name="connsiteY10" fmla="*/ 231688 h 232941"/>
                <a:gd name="connsiteX11" fmla="*/ 210833 w 452058"/>
                <a:gd name="connsiteY11" fmla="*/ 232942 h 23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058" h="232941">
                  <a:moveTo>
                    <a:pt x="210833" y="232913"/>
                  </a:moveTo>
                  <a:cubicBezTo>
                    <a:pt x="210833" y="232913"/>
                    <a:pt x="210719" y="232913"/>
                    <a:pt x="210633" y="232913"/>
                  </a:cubicBezTo>
                  <a:cubicBezTo>
                    <a:pt x="209380" y="232856"/>
                    <a:pt x="208211" y="232315"/>
                    <a:pt x="207357" y="231403"/>
                  </a:cubicBezTo>
                  <a:lnTo>
                    <a:pt x="1254" y="7920"/>
                  </a:lnTo>
                  <a:cubicBezTo>
                    <a:pt x="-513" y="6012"/>
                    <a:pt x="-399" y="3020"/>
                    <a:pt x="1510" y="1254"/>
                  </a:cubicBezTo>
                  <a:cubicBezTo>
                    <a:pt x="3419" y="-513"/>
                    <a:pt x="6410" y="-399"/>
                    <a:pt x="8177" y="1510"/>
                  </a:cubicBezTo>
                  <a:lnTo>
                    <a:pt x="211089" y="221517"/>
                  </a:lnTo>
                  <a:cubicBezTo>
                    <a:pt x="281576" y="157099"/>
                    <a:pt x="360325" y="103336"/>
                    <a:pt x="445256" y="61683"/>
                  </a:cubicBezTo>
                  <a:cubicBezTo>
                    <a:pt x="447592" y="60543"/>
                    <a:pt x="450441" y="61512"/>
                    <a:pt x="451581" y="63848"/>
                  </a:cubicBezTo>
                  <a:cubicBezTo>
                    <a:pt x="452721" y="66184"/>
                    <a:pt x="451752" y="69033"/>
                    <a:pt x="449416" y="70173"/>
                  </a:cubicBezTo>
                  <a:cubicBezTo>
                    <a:pt x="363914" y="112140"/>
                    <a:pt x="284710" y="166472"/>
                    <a:pt x="214024" y="231688"/>
                  </a:cubicBezTo>
                  <a:cubicBezTo>
                    <a:pt x="213141" y="232486"/>
                    <a:pt x="212001" y="232942"/>
                    <a:pt x="210833" y="232942"/>
                  </a:cubicBezTo>
                  <a:close/>
                </a:path>
              </a:pathLst>
            </a:custGeom>
            <a:solidFill>
              <a:srgbClr val="18837E"/>
            </a:solidFill>
            <a:ln w="2848" cap="flat">
              <a:solidFill>
                <a:srgbClr val="18837E"/>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DA9EC3C-02AB-9037-2B6D-F7A766823B62}"/>
                </a:ext>
              </a:extLst>
            </p:cNvPr>
            <p:cNvSpPr/>
            <p:nvPr/>
          </p:nvSpPr>
          <p:spPr>
            <a:xfrm>
              <a:off x="4709815" y="3634457"/>
              <a:ext cx="186443" cy="390250"/>
            </a:xfrm>
            <a:custGeom>
              <a:avLst/>
              <a:gdLst>
                <a:gd name="connsiteX0" fmla="*/ 4710 w 217546"/>
                <a:gd name="connsiteY0" fmla="*/ 455355 h 455354"/>
                <a:gd name="connsiteX1" fmla="*/ 1491 w 217546"/>
                <a:gd name="connsiteY1" fmla="*/ 454072 h 455354"/>
                <a:gd name="connsiteX2" fmla="*/ 1291 w 217546"/>
                <a:gd name="connsiteY2" fmla="*/ 447405 h 455354"/>
                <a:gd name="connsiteX3" fmla="*/ 206113 w 217546"/>
                <a:gd name="connsiteY3" fmla="*/ 229165 h 455354"/>
                <a:gd name="connsiteX4" fmla="*/ 29839 w 217546"/>
                <a:gd name="connsiteY4" fmla="*/ 7107 h 455354"/>
                <a:gd name="connsiteX5" fmla="*/ 31549 w 217546"/>
                <a:gd name="connsiteY5" fmla="*/ 640 h 455354"/>
                <a:gd name="connsiteX6" fmla="*/ 38016 w 217546"/>
                <a:gd name="connsiteY6" fmla="*/ 2349 h 455354"/>
                <a:gd name="connsiteX7" fmla="*/ 216056 w 217546"/>
                <a:gd name="connsiteY7" fmla="*/ 225518 h 455354"/>
                <a:gd name="connsiteX8" fmla="*/ 216255 w 217546"/>
                <a:gd name="connsiteY8" fmla="*/ 232185 h 455354"/>
                <a:gd name="connsiteX9" fmla="*/ 8215 w 217546"/>
                <a:gd name="connsiteY9" fmla="*/ 453844 h 455354"/>
                <a:gd name="connsiteX10" fmla="*/ 4767 w 217546"/>
                <a:gd name="connsiteY10" fmla="*/ 455326 h 45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46" h="455354">
                  <a:moveTo>
                    <a:pt x="4710" y="455355"/>
                  </a:moveTo>
                  <a:cubicBezTo>
                    <a:pt x="3542" y="455355"/>
                    <a:pt x="2402" y="454927"/>
                    <a:pt x="1491" y="454072"/>
                  </a:cubicBezTo>
                  <a:cubicBezTo>
                    <a:pt x="-418" y="452277"/>
                    <a:pt x="-504" y="449286"/>
                    <a:pt x="1291" y="447405"/>
                  </a:cubicBezTo>
                  <a:lnTo>
                    <a:pt x="206113" y="229165"/>
                  </a:lnTo>
                  <a:cubicBezTo>
                    <a:pt x="136794" y="163493"/>
                    <a:pt x="77505" y="88819"/>
                    <a:pt x="29839" y="7107"/>
                  </a:cubicBezTo>
                  <a:cubicBezTo>
                    <a:pt x="28529" y="4856"/>
                    <a:pt x="29298" y="1950"/>
                    <a:pt x="31549" y="640"/>
                  </a:cubicBezTo>
                  <a:cubicBezTo>
                    <a:pt x="33799" y="-671"/>
                    <a:pt x="36706" y="98"/>
                    <a:pt x="38016" y="2349"/>
                  </a:cubicBezTo>
                  <a:cubicBezTo>
                    <a:pt x="86023" y="84631"/>
                    <a:pt x="145911" y="159704"/>
                    <a:pt x="216056" y="225518"/>
                  </a:cubicBezTo>
                  <a:cubicBezTo>
                    <a:pt x="217965" y="227313"/>
                    <a:pt x="218050" y="230305"/>
                    <a:pt x="216255" y="232185"/>
                  </a:cubicBezTo>
                  <a:lnTo>
                    <a:pt x="8215" y="453844"/>
                  </a:lnTo>
                  <a:cubicBezTo>
                    <a:pt x="7274" y="454842"/>
                    <a:pt x="6021" y="455326"/>
                    <a:pt x="4767" y="455326"/>
                  </a:cubicBezTo>
                  <a:close/>
                </a:path>
              </a:pathLst>
            </a:custGeom>
            <a:solidFill>
              <a:srgbClr val="18837E"/>
            </a:solidFill>
            <a:ln w="2848" cap="flat">
              <a:solidFill>
                <a:srgbClr val="18837E"/>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1B774C-B27B-64B2-7402-D188D6DD076E}"/>
                </a:ext>
              </a:extLst>
            </p:cNvPr>
            <p:cNvSpPr/>
            <p:nvPr/>
          </p:nvSpPr>
          <p:spPr>
            <a:xfrm>
              <a:off x="3811430" y="1403763"/>
              <a:ext cx="1067922" cy="1067970"/>
            </a:xfrm>
            <a:custGeom>
              <a:avLst/>
              <a:gdLst>
                <a:gd name="connsiteX0" fmla="*/ 1246079 w 1246079"/>
                <a:gd name="connsiteY0" fmla="*/ 623068 h 1246135"/>
                <a:gd name="connsiteX1" fmla="*/ 623040 w 1246079"/>
                <a:gd name="connsiteY1" fmla="*/ 1246135 h 1246135"/>
                <a:gd name="connsiteX2" fmla="*/ 0 w 1246079"/>
                <a:gd name="connsiteY2" fmla="*/ 623068 h 1246135"/>
                <a:gd name="connsiteX3" fmla="*/ 623040 w 1246079"/>
                <a:gd name="connsiteY3" fmla="*/ 0 h 1246135"/>
                <a:gd name="connsiteX4" fmla="*/ 1246079 w 1246079"/>
                <a:gd name="connsiteY4" fmla="*/ 623068 h 124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79" h="1246135">
                  <a:moveTo>
                    <a:pt x="1246079" y="623068"/>
                  </a:moveTo>
                  <a:cubicBezTo>
                    <a:pt x="1246079" y="967178"/>
                    <a:pt x="967135" y="1246135"/>
                    <a:pt x="623040" y="1246135"/>
                  </a:cubicBezTo>
                  <a:cubicBezTo>
                    <a:pt x="278944" y="1246135"/>
                    <a:pt x="0" y="967178"/>
                    <a:pt x="0" y="623068"/>
                  </a:cubicBezTo>
                  <a:cubicBezTo>
                    <a:pt x="0" y="278957"/>
                    <a:pt x="278944" y="0"/>
                    <a:pt x="623040" y="0"/>
                  </a:cubicBezTo>
                  <a:cubicBezTo>
                    <a:pt x="967135" y="0"/>
                    <a:pt x="1246079" y="278957"/>
                    <a:pt x="1246079" y="623068"/>
                  </a:cubicBezTo>
                  <a:close/>
                </a:path>
              </a:pathLst>
            </a:custGeom>
            <a:solidFill>
              <a:srgbClr val="18837E"/>
            </a:solidFill>
            <a:ln w="57150" cap="flat">
              <a:solidFill>
                <a:schemeClr val="bg1"/>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0DAEDBB-11AC-7A92-6E7B-21F628CF35F7}"/>
                </a:ext>
              </a:extLst>
            </p:cNvPr>
            <p:cNvSpPr/>
            <p:nvPr/>
          </p:nvSpPr>
          <p:spPr>
            <a:xfrm>
              <a:off x="3777490" y="1371972"/>
              <a:ext cx="1135729" cy="1135778"/>
            </a:xfrm>
            <a:custGeom>
              <a:avLst/>
              <a:gdLst>
                <a:gd name="connsiteX0" fmla="*/ 662642 w 1325198"/>
                <a:gd name="connsiteY0" fmla="*/ 1285738 h 1325254"/>
                <a:gd name="connsiteX1" fmla="*/ 39602 w 1325198"/>
                <a:gd name="connsiteY1" fmla="*/ 662670 h 1325254"/>
                <a:gd name="connsiteX2" fmla="*/ 662642 w 1325198"/>
                <a:gd name="connsiteY2" fmla="*/ 39631 h 1325254"/>
                <a:gd name="connsiteX3" fmla="*/ 1285681 w 1325198"/>
                <a:gd name="connsiteY3" fmla="*/ 662699 h 1325254"/>
                <a:gd name="connsiteX4" fmla="*/ 1284855 w 1325198"/>
                <a:gd name="connsiteY4" fmla="*/ 695150 h 1325254"/>
                <a:gd name="connsiteX5" fmla="*/ 1325198 w 1325198"/>
                <a:gd name="connsiteY5" fmla="*/ 654778 h 1325254"/>
                <a:gd name="connsiteX6" fmla="*/ 662642 w 1325198"/>
                <a:gd name="connsiteY6" fmla="*/ 0 h 1325254"/>
                <a:gd name="connsiteX7" fmla="*/ 0 w 1325198"/>
                <a:gd name="connsiteY7" fmla="*/ 662670 h 1325254"/>
                <a:gd name="connsiteX8" fmla="*/ 654750 w 1325198"/>
                <a:gd name="connsiteY8" fmla="*/ 1325255 h 1325254"/>
                <a:gd name="connsiteX9" fmla="*/ 695093 w 1325198"/>
                <a:gd name="connsiteY9" fmla="*/ 1284883 h 1325254"/>
                <a:gd name="connsiteX10" fmla="*/ 662642 w 1325198"/>
                <a:gd name="connsiteY10" fmla="*/ 1285709 h 13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5198" h="1325254">
                  <a:moveTo>
                    <a:pt x="662642" y="1285738"/>
                  </a:moveTo>
                  <a:cubicBezTo>
                    <a:pt x="318557" y="1285738"/>
                    <a:pt x="39602" y="1006783"/>
                    <a:pt x="39602" y="662670"/>
                  </a:cubicBezTo>
                  <a:cubicBezTo>
                    <a:pt x="39602" y="318557"/>
                    <a:pt x="318529" y="39631"/>
                    <a:pt x="662642" y="39631"/>
                  </a:cubicBezTo>
                  <a:cubicBezTo>
                    <a:pt x="1006755" y="39631"/>
                    <a:pt x="1285681" y="318585"/>
                    <a:pt x="1285681" y="662699"/>
                  </a:cubicBezTo>
                  <a:cubicBezTo>
                    <a:pt x="1285681" y="673582"/>
                    <a:pt x="1285397" y="684409"/>
                    <a:pt x="1284855" y="695150"/>
                  </a:cubicBezTo>
                  <a:lnTo>
                    <a:pt x="1325198" y="654778"/>
                  </a:lnTo>
                  <a:cubicBezTo>
                    <a:pt x="1320953" y="292431"/>
                    <a:pt x="1025958" y="0"/>
                    <a:pt x="662642" y="0"/>
                  </a:cubicBezTo>
                  <a:cubicBezTo>
                    <a:pt x="299326" y="0"/>
                    <a:pt x="0" y="296704"/>
                    <a:pt x="0" y="662670"/>
                  </a:cubicBezTo>
                  <a:cubicBezTo>
                    <a:pt x="0" y="1028636"/>
                    <a:pt x="292431" y="1321009"/>
                    <a:pt x="654750" y="1325255"/>
                  </a:cubicBezTo>
                  <a:lnTo>
                    <a:pt x="695093" y="1284883"/>
                  </a:lnTo>
                  <a:cubicBezTo>
                    <a:pt x="684352" y="1285424"/>
                    <a:pt x="673525" y="1285709"/>
                    <a:pt x="662642" y="1285709"/>
                  </a:cubicBezTo>
                  <a:close/>
                </a:path>
              </a:pathLst>
            </a:custGeom>
            <a:solidFill>
              <a:srgbClr val="0A4F4B"/>
            </a:solidFill>
            <a:ln w="284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20F8C30-2561-C027-D3CB-BEABEE62CD6D}"/>
                </a:ext>
              </a:extLst>
            </p:cNvPr>
            <p:cNvSpPr/>
            <p:nvPr/>
          </p:nvSpPr>
          <p:spPr>
            <a:xfrm>
              <a:off x="3811430" y="3876689"/>
              <a:ext cx="1067922" cy="1067970"/>
            </a:xfrm>
            <a:custGeom>
              <a:avLst/>
              <a:gdLst>
                <a:gd name="connsiteX0" fmla="*/ 1246079 w 1246079"/>
                <a:gd name="connsiteY0" fmla="*/ 623068 h 1246135"/>
                <a:gd name="connsiteX1" fmla="*/ 623040 w 1246079"/>
                <a:gd name="connsiteY1" fmla="*/ 1246135 h 1246135"/>
                <a:gd name="connsiteX2" fmla="*/ 0 w 1246079"/>
                <a:gd name="connsiteY2" fmla="*/ 623068 h 1246135"/>
                <a:gd name="connsiteX3" fmla="*/ 623040 w 1246079"/>
                <a:gd name="connsiteY3" fmla="*/ 0 h 1246135"/>
                <a:gd name="connsiteX4" fmla="*/ 1246079 w 1246079"/>
                <a:gd name="connsiteY4" fmla="*/ 623068 h 124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79" h="1246135">
                  <a:moveTo>
                    <a:pt x="1246079" y="623068"/>
                  </a:moveTo>
                  <a:cubicBezTo>
                    <a:pt x="1246079" y="967178"/>
                    <a:pt x="967135" y="1246135"/>
                    <a:pt x="623040" y="1246135"/>
                  </a:cubicBezTo>
                  <a:cubicBezTo>
                    <a:pt x="278944" y="1246135"/>
                    <a:pt x="0" y="967178"/>
                    <a:pt x="0" y="623068"/>
                  </a:cubicBezTo>
                  <a:cubicBezTo>
                    <a:pt x="0" y="278957"/>
                    <a:pt x="278944" y="0"/>
                    <a:pt x="623040" y="0"/>
                  </a:cubicBezTo>
                  <a:cubicBezTo>
                    <a:pt x="967135" y="0"/>
                    <a:pt x="1246079" y="278957"/>
                    <a:pt x="1246079" y="623068"/>
                  </a:cubicBezTo>
                  <a:close/>
                </a:path>
              </a:pathLst>
            </a:custGeom>
            <a:solidFill>
              <a:srgbClr val="18837E"/>
            </a:solidFill>
            <a:ln w="57150" cap="flat">
              <a:solidFill>
                <a:schemeClr val="bg1"/>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2AD24E3-ED4B-9364-971D-74D867FBE6B4}"/>
                </a:ext>
              </a:extLst>
            </p:cNvPr>
            <p:cNvSpPr/>
            <p:nvPr/>
          </p:nvSpPr>
          <p:spPr>
            <a:xfrm>
              <a:off x="3279471" y="2637944"/>
              <a:ext cx="1067922" cy="1067970"/>
            </a:xfrm>
            <a:custGeom>
              <a:avLst/>
              <a:gdLst>
                <a:gd name="connsiteX0" fmla="*/ 1246079 w 1246079"/>
                <a:gd name="connsiteY0" fmla="*/ 623068 h 1246135"/>
                <a:gd name="connsiteX1" fmla="*/ 623040 w 1246079"/>
                <a:gd name="connsiteY1" fmla="*/ 1246135 h 1246135"/>
                <a:gd name="connsiteX2" fmla="*/ 0 w 1246079"/>
                <a:gd name="connsiteY2" fmla="*/ 623068 h 1246135"/>
                <a:gd name="connsiteX3" fmla="*/ 623040 w 1246079"/>
                <a:gd name="connsiteY3" fmla="*/ 0 h 1246135"/>
                <a:gd name="connsiteX4" fmla="*/ 1246079 w 1246079"/>
                <a:gd name="connsiteY4" fmla="*/ 623068 h 124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79" h="1246135">
                  <a:moveTo>
                    <a:pt x="1246079" y="623068"/>
                  </a:moveTo>
                  <a:cubicBezTo>
                    <a:pt x="1246079" y="967178"/>
                    <a:pt x="967135" y="1246135"/>
                    <a:pt x="623040" y="1246135"/>
                  </a:cubicBezTo>
                  <a:cubicBezTo>
                    <a:pt x="278944" y="1246135"/>
                    <a:pt x="0" y="967178"/>
                    <a:pt x="0" y="623068"/>
                  </a:cubicBezTo>
                  <a:cubicBezTo>
                    <a:pt x="0" y="278957"/>
                    <a:pt x="278944" y="0"/>
                    <a:pt x="623040" y="0"/>
                  </a:cubicBezTo>
                  <a:cubicBezTo>
                    <a:pt x="967135" y="0"/>
                    <a:pt x="1246079" y="278957"/>
                    <a:pt x="1246079" y="623068"/>
                  </a:cubicBezTo>
                  <a:close/>
                </a:path>
              </a:pathLst>
            </a:custGeom>
            <a:solidFill>
              <a:srgbClr val="18837E"/>
            </a:solidFill>
            <a:ln w="57150" cap="flat">
              <a:solidFill>
                <a:schemeClr val="bg1"/>
              </a:solidFill>
              <a:prstDash val="solid"/>
              <a:miter/>
            </a:ln>
          </p:spPr>
          <p:txBody>
            <a:bodyPr rtlCol="0" anchor="ctr"/>
            <a:lstStyle/>
            <a:p>
              <a:endParaRPr lang="en-US"/>
            </a:p>
          </p:txBody>
        </p:sp>
        <p:grpSp>
          <p:nvGrpSpPr>
            <p:cNvPr id="27" name="Graphic 94">
              <a:extLst>
                <a:ext uri="{FF2B5EF4-FFF2-40B4-BE49-F238E27FC236}">
                  <a16:creationId xmlns:a16="http://schemas.microsoft.com/office/drawing/2014/main" id="{2BAB7031-8F55-3ED3-6C62-6E89331DB988}"/>
                </a:ext>
              </a:extLst>
            </p:cNvPr>
            <p:cNvGrpSpPr/>
            <p:nvPr/>
          </p:nvGrpSpPr>
          <p:grpSpPr>
            <a:xfrm>
              <a:off x="3245532" y="2606151"/>
              <a:ext cx="964832" cy="1135875"/>
              <a:chOff x="2845129" y="2598217"/>
              <a:chExt cx="1125790" cy="1325368"/>
            </a:xfrm>
            <a:solidFill>
              <a:srgbClr val="18837E"/>
            </a:solidFill>
          </p:grpSpPr>
          <p:sp>
            <p:nvSpPr>
              <p:cNvPr id="35" name="Freeform: Shape 34">
                <a:extLst>
                  <a:ext uri="{FF2B5EF4-FFF2-40B4-BE49-F238E27FC236}">
                    <a16:creationId xmlns:a16="http://schemas.microsoft.com/office/drawing/2014/main" id="{42966D63-F127-81B5-B6E8-7010CCCDF8AC}"/>
                  </a:ext>
                </a:extLst>
              </p:cNvPr>
              <p:cNvSpPr/>
              <p:nvPr/>
            </p:nvSpPr>
            <p:spPr>
              <a:xfrm>
                <a:off x="3970093" y="3677652"/>
                <a:ext cx="797" cy="57950"/>
              </a:xfrm>
              <a:custGeom>
                <a:avLst/>
                <a:gdLst>
                  <a:gd name="connsiteX0" fmla="*/ 0 w 797"/>
                  <a:gd name="connsiteY0" fmla="*/ 912 h 57950"/>
                  <a:gd name="connsiteX1" fmla="*/ 0 w 797"/>
                  <a:gd name="connsiteY1" fmla="*/ 57950 h 57950"/>
                  <a:gd name="connsiteX2" fmla="*/ 798 w 797"/>
                  <a:gd name="connsiteY2" fmla="*/ 57153 h 57950"/>
                  <a:gd name="connsiteX3" fmla="*/ 798 w 797"/>
                  <a:gd name="connsiteY3" fmla="*/ 0 h 57950"/>
                  <a:gd name="connsiteX4" fmla="*/ 0 w 797"/>
                  <a:gd name="connsiteY4" fmla="*/ 912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 h="57950">
                    <a:moveTo>
                      <a:pt x="0" y="912"/>
                    </a:moveTo>
                    <a:lnTo>
                      <a:pt x="0" y="57950"/>
                    </a:lnTo>
                    <a:cubicBezTo>
                      <a:pt x="285" y="57694"/>
                      <a:pt x="541" y="57409"/>
                      <a:pt x="798" y="57153"/>
                    </a:cubicBezTo>
                    <a:lnTo>
                      <a:pt x="798" y="0"/>
                    </a:lnTo>
                    <a:cubicBezTo>
                      <a:pt x="513" y="313"/>
                      <a:pt x="256" y="598"/>
                      <a:pt x="0" y="912"/>
                    </a:cubicBezTo>
                    <a:close/>
                  </a:path>
                </a:pathLst>
              </a:custGeom>
              <a:grpFill/>
              <a:ln w="284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5906FBA-6C1E-1510-6ADF-934C52971062}"/>
                  </a:ext>
                </a:extLst>
              </p:cNvPr>
              <p:cNvSpPr/>
              <p:nvPr/>
            </p:nvSpPr>
            <p:spPr>
              <a:xfrm>
                <a:off x="3970121" y="2786200"/>
                <a:ext cx="797" cy="57950"/>
              </a:xfrm>
              <a:custGeom>
                <a:avLst/>
                <a:gdLst>
                  <a:gd name="connsiteX0" fmla="*/ 798 w 797"/>
                  <a:gd name="connsiteY0" fmla="*/ 57951 h 57950"/>
                  <a:gd name="connsiteX1" fmla="*/ 798 w 797"/>
                  <a:gd name="connsiteY1" fmla="*/ 798 h 57950"/>
                  <a:gd name="connsiteX2" fmla="*/ 0 w 797"/>
                  <a:gd name="connsiteY2" fmla="*/ 0 h 57950"/>
                  <a:gd name="connsiteX3" fmla="*/ 0 w 797"/>
                  <a:gd name="connsiteY3" fmla="*/ 57039 h 57950"/>
                  <a:gd name="connsiteX4" fmla="*/ 798 w 797"/>
                  <a:gd name="connsiteY4" fmla="*/ 57951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 h="57950">
                    <a:moveTo>
                      <a:pt x="798" y="57951"/>
                    </a:moveTo>
                    <a:lnTo>
                      <a:pt x="798" y="798"/>
                    </a:lnTo>
                    <a:cubicBezTo>
                      <a:pt x="513" y="541"/>
                      <a:pt x="256" y="256"/>
                      <a:pt x="0" y="0"/>
                    </a:cubicBezTo>
                    <a:lnTo>
                      <a:pt x="0" y="57039"/>
                    </a:lnTo>
                    <a:cubicBezTo>
                      <a:pt x="285" y="57352"/>
                      <a:pt x="541" y="57637"/>
                      <a:pt x="798" y="57951"/>
                    </a:cubicBezTo>
                    <a:close/>
                  </a:path>
                </a:pathLst>
              </a:custGeom>
              <a:grpFill/>
              <a:ln w="284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E38C1F0-0928-53FA-27EE-7FD0BB5C24A7}"/>
                  </a:ext>
                </a:extLst>
              </p:cNvPr>
              <p:cNvSpPr/>
              <p:nvPr/>
            </p:nvSpPr>
            <p:spPr>
              <a:xfrm>
                <a:off x="2845129" y="2598217"/>
                <a:ext cx="1124964" cy="1325368"/>
              </a:xfrm>
              <a:custGeom>
                <a:avLst/>
                <a:gdLst>
                  <a:gd name="connsiteX0" fmla="*/ 662642 w 1124964"/>
                  <a:gd name="connsiteY0" fmla="*/ 1285738 h 1325368"/>
                  <a:gd name="connsiteX1" fmla="*/ 39602 w 1124964"/>
                  <a:gd name="connsiteY1" fmla="*/ 662670 h 1325368"/>
                  <a:gd name="connsiteX2" fmla="*/ 662642 w 1124964"/>
                  <a:gd name="connsiteY2" fmla="*/ 39602 h 1325368"/>
                  <a:gd name="connsiteX3" fmla="*/ 1124964 w 1124964"/>
                  <a:gd name="connsiteY3" fmla="*/ 245022 h 1325368"/>
                  <a:gd name="connsiteX4" fmla="*/ 1124964 w 1124964"/>
                  <a:gd name="connsiteY4" fmla="*/ 187983 h 1325368"/>
                  <a:gd name="connsiteX5" fmla="*/ 662642 w 1124964"/>
                  <a:gd name="connsiteY5" fmla="*/ 0 h 1325368"/>
                  <a:gd name="connsiteX6" fmla="*/ 0 w 1124964"/>
                  <a:gd name="connsiteY6" fmla="*/ 662670 h 1325368"/>
                  <a:gd name="connsiteX7" fmla="*/ 662642 w 1124964"/>
                  <a:gd name="connsiteY7" fmla="*/ 1325369 h 1325368"/>
                  <a:gd name="connsiteX8" fmla="*/ 1124964 w 1124964"/>
                  <a:gd name="connsiteY8" fmla="*/ 1137385 h 1325368"/>
                  <a:gd name="connsiteX9" fmla="*/ 1124964 w 1124964"/>
                  <a:gd name="connsiteY9" fmla="*/ 1080347 h 1325368"/>
                  <a:gd name="connsiteX10" fmla="*/ 662642 w 1124964"/>
                  <a:gd name="connsiteY10" fmla="*/ 1285766 h 132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4964" h="1325368">
                    <a:moveTo>
                      <a:pt x="662642" y="1285738"/>
                    </a:moveTo>
                    <a:cubicBezTo>
                      <a:pt x="318557" y="1285738"/>
                      <a:pt x="39602" y="1006783"/>
                      <a:pt x="39602" y="662670"/>
                    </a:cubicBezTo>
                    <a:cubicBezTo>
                      <a:pt x="39602" y="318557"/>
                      <a:pt x="318557" y="39602"/>
                      <a:pt x="662642" y="39602"/>
                    </a:cubicBezTo>
                    <a:cubicBezTo>
                      <a:pt x="846066" y="39602"/>
                      <a:pt x="1010943" y="118864"/>
                      <a:pt x="1124964" y="245022"/>
                    </a:cubicBezTo>
                    <a:lnTo>
                      <a:pt x="1124964" y="187983"/>
                    </a:lnTo>
                    <a:cubicBezTo>
                      <a:pt x="1005559" y="71683"/>
                      <a:pt x="842505" y="0"/>
                      <a:pt x="662642" y="0"/>
                    </a:cubicBezTo>
                    <a:cubicBezTo>
                      <a:pt x="296676" y="0"/>
                      <a:pt x="0" y="296704"/>
                      <a:pt x="0" y="662670"/>
                    </a:cubicBezTo>
                    <a:cubicBezTo>
                      <a:pt x="0" y="1028636"/>
                      <a:pt x="296676" y="1325369"/>
                      <a:pt x="662642" y="1325369"/>
                    </a:cubicBezTo>
                    <a:cubicBezTo>
                      <a:pt x="842477" y="1325369"/>
                      <a:pt x="1005559" y="1253685"/>
                      <a:pt x="1124964" y="1137385"/>
                    </a:cubicBezTo>
                    <a:lnTo>
                      <a:pt x="1124964" y="1080347"/>
                    </a:lnTo>
                    <a:cubicBezTo>
                      <a:pt x="1010943" y="1206476"/>
                      <a:pt x="846066" y="1285766"/>
                      <a:pt x="662642" y="1285766"/>
                    </a:cubicBezTo>
                    <a:close/>
                  </a:path>
                </a:pathLst>
              </a:custGeom>
              <a:solidFill>
                <a:srgbClr val="0A4F4B"/>
              </a:solidFill>
              <a:ln w="2848" cap="flat">
                <a:no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1FD8BBEB-B575-670B-5C81-C64C34131BB8}"/>
                </a:ext>
              </a:extLst>
            </p:cNvPr>
            <p:cNvSpPr/>
            <p:nvPr/>
          </p:nvSpPr>
          <p:spPr>
            <a:xfrm>
              <a:off x="3777490" y="3844996"/>
              <a:ext cx="1135729" cy="1135778"/>
            </a:xfrm>
            <a:custGeom>
              <a:avLst/>
              <a:gdLst>
                <a:gd name="connsiteX0" fmla="*/ 1284884 w 1325198"/>
                <a:gd name="connsiteY0" fmla="*/ 631045 h 1325254"/>
                <a:gd name="connsiteX1" fmla="*/ 1285681 w 1325198"/>
                <a:gd name="connsiteY1" fmla="*/ 662585 h 1325254"/>
                <a:gd name="connsiteX2" fmla="*/ 662642 w 1325198"/>
                <a:gd name="connsiteY2" fmla="*/ 1285652 h 1325254"/>
                <a:gd name="connsiteX3" fmla="*/ 39602 w 1325198"/>
                <a:gd name="connsiteY3" fmla="*/ 662585 h 1325254"/>
                <a:gd name="connsiteX4" fmla="*/ 662642 w 1325198"/>
                <a:gd name="connsiteY4" fmla="*/ 39517 h 1325254"/>
                <a:gd name="connsiteX5" fmla="*/ 694181 w 1325198"/>
                <a:gd name="connsiteY5" fmla="*/ 40315 h 1325254"/>
                <a:gd name="connsiteX6" fmla="*/ 653895 w 1325198"/>
                <a:gd name="connsiteY6" fmla="*/ 0 h 1325254"/>
                <a:gd name="connsiteX7" fmla="*/ 0 w 1325198"/>
                <a:gd name="connsiteY7" fmla="*/ 662585 h 1325254"/>
                <a:gd name="connsiteX8" fmla="*/ 662642 w 1325198"/>
                <a:gd name="connsiteY8" fmla="*/ 1325254 h 1325254"/>
                <a:gd name="connsiteX9" fmla="*/ 1325198 w 1325198"/>
                <a:gd name="connsiteY9" fmla="*/ 671331 h 1325254"/>
                <a:gd name="connsiteX10" fmla="*/ 1284912 w 1325198"/>
                <a:gd name="connsiteY10" fmla="*/ 631017 h 13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5198" h="1325254">
                  <a:moveTo>
                    <a:pt x="1284884" y="631045"/>
                  </a:moveTo>
                  <a:cubicBezTo>
                    <a:pt x="1285397" y="641501"/>
                    <a:pt x="1285681" y="652015"/>
                    <a:pt x="1285681" y="662585"/>
                  </a:cubicBezTo>
                  <a:cubicBezTo>
                    <a:pt x="1285681" y="1006698"/>
                    <a:pt x="1006727" y="1285652"/>
                    <a:pt x="662642" y="1285652"/>
                  </a:cubicBezTo>
                  <a:cubicBezTo>
                    <a:pt x="318557" y="1285652"/>
                    <a:pt x="39602" y="1006698"/>
                    <a:pt x="39602" y="662585"/>
                  </a:cubicBezTo>
                  <a:cubicBezTo>
                    <a:pt x="39602" y="318471"/>
                    <a:pt x="318557" y="39517"/>
                    <a:pt x="662642" y="39517"/>
                  </a:cubicBezTo>
                  <a:cubicBezTo>
                    <a:pt x="673212" y="39517"/>
                    <a:pt x="683725" y="39773"/>
                    <a:pt x="694181" y="40315"/>
                  </a:cubicBezTo>
                  <a:lnTo>
                    <a:pt x="653895" y="0"/>
                  </a:lnTo>
                  <a:cubicBezTo>
                    <a:pt x="291975" y="4701"/>
                    <a:pt x="0" y="299525"/>
                    <a:pt x="0" y="662585"/>
                  </a:cubicBezTo>
                  <a:cubicBezTo>
                    <a:pt x="0" y="1025644"/>
                    <a:pt x="296676" y="1325254"/>
                    <a:pt x="662642" y="1325254"/>
                  </a:cubicBezTo>
                  <a:cubicBezTo>
                    <a:pt x="1028608" y="1325254"/>
                    <a:pt x="1320497" y="1033280"/>
                    <a:pt x="1325198" y="671331"/>
                  </a:cubicBezTo>
                  <a:lnTo>
                    <a:pt x="1284912" y="631017"/>
                  </a:lnTo>
                  <a:close/>
                </a:path>
              </a:pathLst>
            </a:custGeom>
            <a:solidFill>
              <a:srgbClr val="0A4F4B"/>
            </a:solidFill>
            <a:ln w="284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8A90FF7-7462-A7AC-859E-C1C9B3D7A09D}"/>
                </a:ext>
              </a:extLst>
            </p:cNvPr>
            <p:cNvSpPr/>
            <p:nvPr/>
          </p:nvSpPr>
          <p:spPr>
            <a:xfrm>
              <a:off x="5089710" y="2362197"/>
              <a:ext cx="21780" cy="21780"/>
            </a:xfrm>
            <a:custGeom>
              <a:avLst/>
              <a:gdLst>
                <a:gd name="connsiteX0" fmla="*/ 25414 w 25413"/>
                <a:gd name="connsiteY0" fmla="*/ 12707 h 25413"/>
                <a:gd name="connsiteX1" fmla="*/ 12707 w 25413"/>
                <a:gd name="connsiteY1" fmla="*/ 25414 h 25413"/>
                <a:gd name="connsiteX2" fmla="*/ 0 w 25413"/>
                <a:gd name="connsiteY2" fmla="*/ 12707 h 25413"/>
                <a:gd name="connsiteX3" fmla="*/ 12707 w 25413"/>
                <a:gd name="connsiteY3" fmla="*/ 0 h 25413"/>
                <a:gd name="connsiteX4" fmla="*/ 25414 w 25413"/>
                <a:gd name="connsiteY4" fmla="*/ 12707 h 2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3" h="25413">
                  <a:moveTo>
                    <a:pt x="25414" y="12707"/>
                  </a:moveTo>
                  <a:cubicBezTo>
                    <a:pt x="25414" y="19716"/>
                    <a:pt x="19716" y="25414"/>
                    <a:pt x="12707" y="25414"/>
                  </a:cubicBezTo>
                  <a:cubicBezTo>
                    <a:pt x="5698" y="25414"/>
                    <a:pt x="0" y="19716"/>
                    <a:pt x="0" y="12707"/>
                  </a:cubicBezTo>
                  <a:cubicBezTo>
                    <a:pt x="0" y="5698"/>
                    <a:pt x="5698" y="0"/>
                    <a:pt x="12707" y="0"/>
                  </a:cubicBezTo>
                  <a:cubicBezTo>
                    <a:pt x="19716" y="0"/>
                    <a:pt x="25414" y="5698"/>
                    <a:pt x="25414" y="12707"/>
                  </a:cubicBezTo>
                  <a:close/>
                </a:path>
              </a:pathLst>
            </a:custGeom>
            <a:solidFill>
              <a:srgbClr val="18837E"/>
            </a:solidFill>
            <a:ln w="2848" cap="flat">
              <a:solidFill>
                <a:srgbClr val="18837E"/>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D8A6CF0-A7B8-C547-C756-FBD9F9807128}"/>
                </a:ext>
              </a:extLst>
            </p:cNvPr>
            <p:cNvSpPr/>
            <p:nvPr/>
          </p:nvSpPr>
          <p:spPr>
            <a:xfrm>
              <a:off x="4632419" y="2919305"/>
              <a:ext cx="21780" cy="21780"/>
            </a:xfrm>
            <a:custGeom>
              <a:avLst/>
              <a:gdLst>
                <a:gd name="connsiteX0" fmla="*/ 25414 w 25413"/>
                <a:gd name="connsiteY0" fmla="*/ 12707 h 25413"/>
                <a:gd name="connsiteX1" fmla="*/ 12707 w 25413"/>
                <a:gd name="connsiteY1" fmla="*/ 25414 h 25413"/>
                <a:gd name="connsiteX2" fmla="*/ 0 w 25413"/>
                <a:gd name="connsiteY2" fmla="*/ 12707 h 25413"/>
                <a:gd name="connsiteX3" fmla="*/ 12707 w 25413"/>
                <a:gd name="connsiteY3" fmla="*/ 0 h 25413"/>
                <a:gd name="connsiteX4" fmla="*/ 25414 w 25413"/>
                <a:gd name="connsiteY4" fmla="*/ 12707 h 2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3" h="25413">
                  <a:moveTo>
                    <a:pt x="25414" y="12707"/>
                  </a:moveTo>
                  <a:cubicBezTo>
                    <a:pt x="25414" y="19716"/>
                    <a:pt x="19716" y="25414"/>
                    <a:pt x="12707" y="25414"/>
                  </a:cubicBezTo>
                  <a:cubicBezTo>
                    <a:pt x="5698" y="25414"/>
                    <a:pt x="0" y="19716"/>
                    <a:pt x="0" y="12707"/>
                  </a:cubicBezTo>
                  <a:cubicBezTo>
                    <a:pt x="0" y="5698"/>
                    <a:pt x="5698" y="0"/>
                    <a:pt x="12707" y="0"/>
                  </a:cubicBezTo>
                  <a:cubicBezTo>
                    <a:pt x="19716" y="0"/>
                    <a:pt x="25414" y="5698"/>
                    <a:pt x="25414" y="12707"/>
                  </a:cubicBezTo>
                  <a:close/>
                </a:path>
              </a:pathLst>
            </a:custGeom>
            <a:solidFill>
              <a:srgbClr val="18837E"/>
            </a:solidFill>
            <a:ln w="2848" cap="flat">
              <a:solidFill>
                <a:srgbClr val="18837E"/>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AAA464D-011C-84A8-A4B1-2869AB7171AB}"/>
                </a:ext>
              </a:extLst>
            </p:cNvPr>
            <p:cNvSpPr/>
            <p:nvPr/>
          </p:nvSpPr>
          <p:spPr>
            <a:xfrm>
              <a:off x="4727964" y="3627607"/>
              <a:ext cx="21780" cy="21780"/>
            </a:xfrm>
            <a:custGeom>
              <a:avLst/>
              <a:gdLst>
                <a:gd name="connsiteX0" fmla="*/ 25414 w 25413"/>
                <a:gd name="connsiteY0" fmla="*/ 12707 h 25413"/>
                <a:gd name="connsiteX1" fmla="*/ 12707 w 25413"/>
                <a:gd name="connsiteY1" fmla="*/ 25414 h 25413"/>
                <a:gd name="connsiteX2" fmla="*/ 0 w 25413"/>
                <a:gd name="connsiteY2" fmla="*/ 12707 h 25413"/>
                <a:gd name="connsiteX3" fmla="*/ 12707 w 25413"/>
                <a:gd name="connsiteY3" fmla="*/ 0 h 25413"/>
                <a:gd name="connsiteX4" fmla="*/ 25414 w 25413"/>
                <a:gd name="connsiteY4" fmla="*/ 12707 h 2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3" h="25413">
                  <a:moveTo>
                    <a:pt x="25414" y="12707"/>
                  </a:moveTo>
                  <a:cubicBezTo>
                    <a:pt x="25414" y="19716"/>
                    <a:pt x="19716" y="25414"/>
                    <a:pt x="12707" y="25414"/>
                  </a:cubicBezTo>
                  <a:cubicBezTo>
                    <a:pt x="5698" y="25414"/>
                    <a:pt x="0" y="19716"/>
                    <a:pt x="0" y="12707"/>
                  </a:cubicBezTo>
                  <a:cubicBezTo>
                    <a:pt x="0" y="5698"/>
                    <a:pt x="5698" y="0"/>
                    <a:pt x="12707" y="0"/>
                  </a:cubicBezTo>
                  <a:cubicBezTo>
                    <a:pt x="19716" y="0"/>
                    <a:pt x="25414" y="5698"/>
                    <a:pt x="25414" y="12707"/>
                  </a:cubicBezTo>
                  <a:close/>
                </a:path>
              </a:pathLst>
            </a:custGeom>
            <a:solidFill>
              <a:srgbClr val="18837E"/>
            </a:solidFill>
            <a:ln w="2848" cap="flat">
              <a:solidFill>
                <a:srgbClr val="18837E"/>
              </a:solidFill>
              <a:prstDash val="solid"/>
              <a:miter/>
            </a:ln>
          </p:spPr>
          <p:txBody>
            <a:bodyPr rtlCol="0" anchor="ctr"/>
            <a:lstStyle/>
            <a:p>
              <a:endParaRPr lang="en-US"/>
            </a:p>
          </p:txBody>
        </p:sp>
        <p:pic>
          <p:nvPicPr>
            <p:cNvPr id="32" name="Graphic 31">
              <a:extLst>
                <a:ext uri="{FF2B5EF4-FFF2-40B4-BE49-F238E27FC236}">
                  <a16:creationId xmlns:a16="http://schemas.microsoft.com/office/drawing/2014/main" id="{A28D38FD-D86A-2F8D-1CC1-BCC70A62EE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3339" y="1655696"/>
              <a:ext cx="564103" cy="564103"/>
            </a:xfrm>
            <a:prstGeom prst="rect">
              <a:avLst/>
            </a:prstGeom>
          </p:spPr>
        </p:pic>
        <p:pic>
          <p:nvPicPr>
            <p:cNvPr id="33" name="Graphic 32">
              <a:extLst>
                <a:ext uri="{FF2B5EF4-FFF2-40B4-BE49-F238E27FC236}">
                  <a16:creationId xmlns:a16="http://schemas.microsoft.com/office/drawing/2014/main" id="{2059495F-C6BB-F18E-D4BF-F8DAF3A98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119887">
              <a:off x="3531313" y="2889809"/>
              <a:ext cx="564239" cy="564238"/>
            </a:xfrm>
            <a:prstGeom prst="rect">
              <a:avLst/>
            </a:prstGeom>
          </p:spPr>
        </p:pic>
        <p:pic>
          <p:nvPicPr>
            <p:cNvPr id="34" name="Graphic 33">
              <a:extLst>
                <a:ext uri="{FF2B5EF4-FFF2-40B4-BE49-F238E27FC236}">
                  <a16:creationId xmlns:a16="http://schemas.microsoft.com/office/drawing/2014/main" id="{66C1928C-C1DD-AE30-33A5-9DDC96C991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63272" y="4128555"/>
              <a:ext cx="564239" cy="564238"/>
            </a:xfrm>
            <a:prstGeom prst="rect">
              <a:avLst/>
            </a:prstGeom>
          </p:spPr>
        </p:pic>
      </p:grpSp>
      <p:grpSp>
        <p:nvGrpSpPr>
          <p:cNvPr id="38" name="Group 37">
            <a:extLst>
              <a:ext uri="{FF2B5EF4-FFF2-40B4-BE49-F238E27FC236}">
                <a16:creationId xmlns:a16="http://schemas.microsoft.com/office/drawing/2014/main" id="{843453E2-465C-12F9-A199-8DEFA4E951BE}"/>
              </a:ext>
            </a:extLst>
          </p:cNvPr>
          <p:cNvGrpSpPr/>
          <p:nvPr/>
        </p:nvGrpSpPr>
        <p:grpSpPr>
          <a:xfrm>
            <a:off x="6370203" y="1144491"/>
            <a:ext cx="4457727" cy="3608710"/>
            <a:chOff x="5888430" y="1371972"/>
            <a:chExt cx="4457871" cy="3608826"/>
          </a:xfrm>
        </p:grpSpPr>
        <p:sp>
          <p:nvSpPr>
            <p:cNvPr id="39" name="TextBox 38">
              <a:extLst>
                <a:ext uri="{FF2B5EF4-FFF2-40B4-BE49-F238E27FC236}">
                  <a16:creationId xmlns:a16="http://schemas.microsoft.com/office/drawing/2014/main" id="{FC671B6E-813E-6E31-1FB7-D432A2726B8B}"/>
                </a:ext>
              </a:extLst>
            </p:cNvPr>
            <p:cNvSpPr txBox="1"/>
            <p:nvPr/>
          </p:nvSpPr>
          <p:spPr>
            <a:xfrm>
              <a:off x="7443648" y="1724411"/>
              <a:ext cx="2227712" cy="430901"/>
            </a:xfrm>
            <a:prstGeom prst="rect">
              <a:avLst/>
            </a:prstGeom>
            <a:noFill/>
          </p:spPr>
          <p:txBody>
            <a:bodyPr wrap="square" lIns="0" tIns="0" rIns="0" bIns="0" rtlCol="0" anchor="ctr">
              <a:spAutoFit/>
            </a:bodyPr>
            <a:lstStyle/>
            <a:p>
              <a:pPr defTabSz="914333">
                <a:spcBef>
                  <a:spcPts val="500"/>
                </a:spcBef>
              </a:pPr>
              <a:r>
                <a:rPr lang="en-US" sz="1400" kern="0">
                  <a:solidFill>
                    <a:srgbClr val="000000"/>
                  </a:solidFill>
                </a:rPr>
                <a:t>Re-hash Roles / Re-skill Associates</a:t>
              </a:r>
            </a:p>
          </p:txBody>
        </p:sp>
        <p:sp>
          <p:nvSpPr>
            <p:cNvPr id="40" name="TextBox 39">
              <a:extLst>
                <a:ext uri="{FF2B5EF4-FFF2-40B4-BE49-F238E27FC236}">
                  <a16:creationId xmlns:a16="http://schemas.microsoft.com/office/drawing/2014/main" id="{3BE72019-CC43-87C2-070D-591F47D86756}"/>
                </a:ext>
              </a:extLst>
            </p:cNvPr>
            <p:cNvSpPr txBox="1"/>
            <p:nvPr/>
          </p:nvSpPr>
          <p:spPr>
            <a:xfrm>
              <a:off x="7909463" y="2958639"/>
              <a:ext cx="2436838" cy="430901"/>
            </a:xfrm>
            <a:prstGeom prst="rect">
              <a:avLst/>
            </a:prstGeom>
            <a:noFill/>
          </p:spPr>
          <p:txBody>
            <a:bodyPr wrap="square" lIns="0" tIns="0" rIns="0" bIns="0" rtlCol="0" anchor="ctr">
              <a:spAutoFit/>
            </a:bodyPr>
            <a:lstStyle/>
            <a:p>
              <a:pPr defTabSz="914333">
                <a:spcBef>
                  <a:spcPts val="500"/>
                </a:spcBef>
              </a:pPr>
              <a:r>
                <a:rPr lang="en-US" sz="1400" kern="0">
                  <a:solidFill>
                    <a:srgbClr val="000000"/>
                  </a:solidFill>
                </a:rPr>
                <a:t>Common Standards (Data, Processes, Industry)</a:t>
              </a:r>
            </a:p>
          </p:txBody>
        </p:sp>
        <p:sp>
          <p:nvSpPr>
            <p:cNvPr id="41" name="TextBox 40">
              <a:extLst>
                <a:ext uri="{FF2B5EF4-FFF2-40B4-BE49-F238E27FC236}">
                  <a16:creationId xmlns:a16="http://schemas.microsoft.com/office/drawing/2014/main" id="{C6F180D3-0206-39F6-3B2B-F8002E75662C}"/>
                </a:ext>
              </a:extLst>
            </p:cNvPr>
            <p:cNvSpPr txBox="1"/>
            <p:nvPr/>
          </p:nvSpPr>
          <p:spPr>
            <a:xfrm>
              <a:off x="7443648" y="4302949"/>
              <a:ext cx="2778904" cy="215451"/>
            </a:xfrm>
            <a:prstGeom prst="rect">
              <a:avLst/>
            </a:prstGeom>
            <a:noFill/>
          </p:spPr>
          <p:txBody>
            <a:bodyPr wrap="square" lIns="0" tIns="0" rIns="0" bIns="0" rtlCol="0" anchor="ctr">
              <a:spAutoFit/>
            </a:bodyPr>
            <a:lstStyle/>
            <a:p>
              <a:pPr defTabSz="914333">
                <a:spcBef>
                  <a:spcPts val="500"/>
                </a:spcBef>
              </a:pPr>
              <a:r>
                <a:rPr lang="en-US" sz="1400" kern="0">
                  <a:solidFill>
                    <a:srgbClr val="000000"/>
                  </a:solidFill>
                </a:rPr>
                <a:t>Re-define Engineering Processes</a:t>
              </a:r>
            </a:p>
          </p:txBody>
        </p:sp>
        <p:sp>
          <p:nvSpPr>
            <p:cNvPr id="42" name="Freeform: Shape 41">
              <a:extLst>
                <a:ext uri="{FF2B5EF4-FFF2-40B4-BE49-F238E27FC236}">
                  <a16:creationId xmlns:a16="http://schemas.microsoft.com/office/drawing/2014/main" id="{C84C6144-9A33-6CEF-B6B4-6D9851F74548}"/>
                </a:ext>
              </a:extLst>
            </p:cNvPr>
            <p:cNvSpPr/>
            <p:nvPr/>
          </p:nvSpPr>
          <p:spPr>
            <a:xfrm>
              <a:off x="6117982" y="2320374"/>
              <a:ext cx="185662" cy="390358"/>
            </a:xfrm>
            <a:custGeom>
              <a:avLst/>
              <a:gdLst>
                <a:gd name="connsiteX0" fmla="*/ 184475 w 216636"/>
                <a:gd name="connsiteY0" fmla="*/ 455480 h 455480"/>
                <a:gd name="connsiteX1" fmla="*/ 180400 w 216636"/>
                <a:gd name="connsiteY1" fmla="*/ 453144 h 455480"/>
                <a:gd name="connsiteX2" fmla="*/ 1506 w 216636"/>
                <a:gd name="connsiteY2" fmla="*/ 230658 h 455480"/>
                <a:gd name="connsiteX3" fmla="*/ 1278 w 216636"/>
                <a:gd name="connsiteY3" fmla="*/ 223991 h 455480"/>
                <a:gd name="connsiteX4" fmla="*/ 208464 w 216636"/>
                <a:gd name="connsiteY4" fmla="*/ 1506 h 455480"/>
                <a:gd name="connsiteX5" fmla="*/ 215131 w 216636"/>
                <a:gd name="connsiteY5" fmla="*/ 1278 h 455480"/>
                <a:gd name="connsiteX6" fmla="*/ 215359 w 216636"/>
                <a:gd name="connsiteY6" fmla="*/ 7945 h 455480"/>
                <a:gd name="connsiteX7" fmla="*/ 11392 w 216636"/>
                <a:gd name="connsiteY7" fmla="*/ 226983 h 455480"/>
                <a:gd name="connsiteX8" fmla="*/ 188549 w 216636"/>
                <a:gd name="connsiteY8" fmla="*/ 448357 h 455480"/>
                <a:gd name="connsiteX9" fmla="*/ 186868 w 216636"/>
                <a:gd name="connsiteY9" fmla="*/ 454825 h 455480"/>
                <a:gd name="connsiteX10" fmla="*/ 184475 w 216636"/>
                <a:gd name="connsiteY10" fmla="*/ 455480 h 4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6" h="455480">
                  <a:moveTo>
                    <a:pt x="184475" y="455480"/>
                  </a:moveTo>
                  <a:cubicBezTo>
                    <a:pt x="182850" y="455480"/>
                    <a:pt x="181284" y="454654"/>
                    <a:pt x="180400" y="453144"/>
                  </a:cubicBezTo>
                  <a:cubicBezTo>
                    <a:pt x="132080" y="371061"/>
                    <a:pt x="71878" y="296216"/>
                    <a:pt x="1506" y="230658"/>
                  </a:cubicBezTo>
                  <a:cubicBezTo>
                    <a:pt x="-403" y="228892"/>
                    <a:pt x="-517" y="225900"/>
                    <a:pt x="1278" y="223991"/>
                  </a:cubicBezTo>
                  <a:lnTo>
                    <a:pt x="208464" y="1506"/>
                  </a:lnTo>
                  <a:cubicBezTo>
                    <a:pt x="210231" y="-403"/>
                    <a:pt x="213222" y="-517"/>
                    <a:pt x="215131" y="1278"/>
                  </a:cubicBezTo>
                  <a:cubicBezTo>
                    <a:pt x="217040" y="3044"/>
                    <a:pt x="217154" y="6036"/>
                    <a:pt x="215359" y="7945"/>
                  </a:cubicBezTo>
                  <a:lnTo>
                    <a:pt x="11392" y="226983"/>
                  </a:lnTo>
                  <a:cubicBezTo>
                    <a:pt x="80939" y="292370"/>
                    <a:pt x="140542" y="366845"/>
                    <a:pt x="188549" y="448357"/>
                  </a:cubicBezTo>
                  <a:cubicBezTo>
                    <a:pt x="189859" y="450608"/>
                    <a:pt x="189119" y="453514"/>
                    <a:pt x="186868" y="454825"/>
                  </a:cubicBezTo>
                  <a:cubicBezTo>
                    <a:pt x="186127" y="455281"/>
                    <a:pt x="185301" y="455480"/>
                    <a:pt x="184475" y="455480"/>
                  </a:cubicBezTo>
                  <a:close/>
                </a:path>
              </a:pathLst>
            </a:custGeom>
            <a:solidFill>
              <a:srgbClr val="9E2896"/>
            </a:solidFill>
            <a:ln w="2848" cap="flat">
              <a:solidFill>
                <a:srgbClr val="9E2896"/>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9FCB5BC-615C-A7EE-ED9B-B8B822410763}"/>
                </a:ext>
              </a:extLst>
            </p:cNvPr>
            <p:cNvSpPr/>
            <p:nvPr/>
          </p:nvSpPr>
          <p:spPr>
            <a:xfrm>
              <a:off x="6358902" y="3167719"/>
              <a:ext cx="303847" cy="251426"/>
            </a:xfrm>
            <a:custGeom>
              <a:avLst/>
              <a:gdLst>
                <a:gd name="connsiteX0" fmla="*/ 4726 w 354537"/>
                <a:gd name="connsiteY0" fmla="*/ 293342 h 293370"/>
                <a:gd name="connsiteX1" fmla="*/ 3387 w 354537"/>
                <a:gd name="connsiteY1" fmla="*/ 293143 h 293370"/>
                <a:gd name="connsiteX2" fmla="*/ 196 w 354537"/>
                <a:gd name="connsiteY2" fmla="*/ 287274 h 293370"/>
                <a:gd name="connsiteX3" fmla="*/ 41080 w 354537"/>
                <a:gd name="connsiteY3" fmla="*/ 4729 h 293370"/>
                <a:gd name="connsiteX4" fmla="*/ 45810 w 354537"/>
                <a:gd name="connsiteY4" fmla="*/ 0 h 293370"/>
                <a:gd name="connsiteX5" fmla="*/ 349808 w 354537"/>
                <a:gd name="connsiteY5" fmla="*/ 0 h 293370"/>
                <a:gd name="connsiteX6" fmla="*/ 354537 w 354537"/>
                <a:gd name="connsiteY6" fmla="*/ 4729 h 293370"/>
                <a:gd name="connsiteX7" fmla="*/ 349808 w 354537"/>
                <a:gd name="connsiteY7" fmla="*/ 9459 h 293370"/>
                <a:gd name="connsiteX8" fmla="*/ 50511 w 354537"/>
                <a:gd name="connsiteY8" fmla="*/ 9459 h 293370"/>
                <a:gd name="connsiteX9" fmla="*/ 9256 w 354537"/>
                <a:gd name="connsiteY9" fmla="*/ 289980 h 293370"/>
                <a:gd name="connsiteX10" fmla="*/ 4726 w 354537"/>
                <a:gd name="connsiteY10" fmla="*/ 293371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37" h="293370">
                  <a:moveTo>
                    <a:pt x="4726" y="293342"/>
                  </a:moveTo>
                  <a:cubicBezTo>
                    <a:pt x="4270" y="293342"/>
                    <a:pt x="3814" y="293285"/>
                    <a:pt x="3387" y="293143"/>
                  </a:cubicBezTo>
                  <a:cubicBezTo>
                    <a:pt x="880" y="292402"/>
                    <a:pt x="-545" y="289781"/>
                    <a:pt x="196" y="287274"/>
                  </a:cubicBezTo>
                  <a:cubicBezTo>
                    <a:pt x="27319" y="195960"/>
                    <a:pt x="41080" y="100915"/>
                    <a:pt x="41080" y="4729"/>
                  </a:cubicBezTo>
                  <a:cubicBezTo>
                    <a:pt x="41080" y="2108"/>
                    <a:pt x="43189" y="0"/>
                    <a:pt x="45810" y="0"/>
                  </a:cubicBezTo>
                  <a:lnTo>
                    <a:pt x="349808" y="0"/>
                  </a:lnTo>
                  <a:cubicBezTo>
                    <a:pt x="352429" y="0"/>
                    <a:pt x="354537" y="2108"/>
                    <a:pt x="354537" y="4729"/>
                  </a:cubicBezTo>
                  <a:cubicBezTo>
                    <a:pt x="354537" y="7351"/>
                    <a:pt x="352429" y="9459"/>
                    <a:pt x="349808" y="9459"/>
                  </a:cubicBezTo>
                  <a:lnTo>
                    <a:pt x="50511" y="9459"/>
                  </a:lnTo>
                  <a:cubicBezTo>
                    <a:pt x="50055" y="104932"/>
                    <a:pt x="36180" y="199294"/>
                    <a:pt x="9256" y="289980"/>
                  </a:cubicBezTo>
                  <a:cubicBezTo>
                    <a:pt x="8658" y="292032"/>
                    <a:pt x="6777" y="293371"/>
                    <a:pt x="4726" y="293371"/>
                  </a:cubicBezTo>
                  <a:close/>
                </a:path>
              </a:pathLst>
            </a:custGeom>
            <a:solidFill>
              <a:srgbClr val="9E2896"/>
            </a:solidFill>
            <a:ln w="2848" cap="flat">
              <a:solidFill>
                <a:srgbClr val="9E2896"/>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EFB1216-C973-D29C-2D05-D7C4B401E8D1}"/>
                </a:ext>
              </a:extLst>
            </p:cNvPr>
            <p:cNvSpPr/>
            <p:nvPr/>
          </p:nvSpPr>
          <p:spPr>
            <a:xfrm>
              <a:off x="5892748" y="3846445"/>
              <a:ext cx="386071" cy="203802"/>
            </a:xfrm>
            <a:custGeom>
              <a:avLst/>
              <a:gdLst>
                <a:gd name="connsiteX0" fmla="*/ 445744 w 450478"/>
                <a:gd name="connsiteY0" fmla="*/ 237802 h 237802"/>
                <a:gd name="connsiteX1" fmla="*/ 442183 w 450478"/>
                <a:gd name="connsiteY1" fmla="*/ 236207 h 237802"/>
                <a:gd name="connsiteX2" fmla="*/ 244627 w 450478"/>
                <a:gd name="connsiteY2" fmla="*/ 11385 h 237802"/>
                <a:gd name="connsiteX3" fmla="*/ 6699 w 450478"/>
                <a:gd name="connsiteY3" fmla="*/ 165550 h 237802"/>
                <a:gd name="connsiteX4" fmla="*/ 431 w 450478"/>
                <a:gd name="connsiteY4" fmla="*/ 163242 h 237802"/>
                <a:gd name="connsiteX5" fmla="*/ 2739 w 450478"/>
                <a:gd name="connsiteY5" fmla="*/ 156974 h 237802"/>
                <a:gd name="connsiteX6" fmla="*/ 241948 w 450478"/>
                <a:gd name="connsiteY6" fmla="*/ 1186 h 237802"/>
                <a:gd name="connsiteX7" fmla="*/ 245367 w 450478"/>
                <a:gd name="connsiteY7" fmla="*/ 17 h 237802"/>
                <a:gd name="connsiteX8" fmla="*/ 248615 w 450478"/>
                <a:gd name="connsiteY8" fmla="*/ 1613 h 237802"/>
                <a:gd name="connsiteX9" fmla="*/ 449305 w 450478"/>
                <a:gd name="connsiteY9" fmla="*/ 229967 h 237802"/>
                <a:gd name="connsiteX10" fmla="*/ 448878 w 450478"/>
                <a:gd name="connsiteY10" fmla="*/ 236634 h 237802"/>
                <a:gd name="connsiteX11" fmla="*/ 445772 w 450478"/>
                <a:gd name="connsiteY11" fmla="*/ 237802 h 23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478" h="237802">
                  <a:moveTo>
                    <a:pt x="445744" y="237802"/>
                  </a:moveTo>
                  <a:cubicBezTo>
                    <a:pt x="444433" y="237802"/>
                    <a:pt x="443123" y="237261"/>
                    <a:pt x="442183" y="236207"/>
                  </a:cubicBezTo>
                  <a:lnTo>
                    <a:pt x="244627" y="11385"/>
                  </a:lnTo>
                  <a:cubicBezTo>
                    <a:pt x="172630" y="74065"/>
                    <a:pt x="92599" y="125947"/>
                    <a:pt x="6699" y="165550"/>
                  </a:cubicBezTo>
                  <a:cubicBezTo>
                    <a:pt x="4334" y="166632"/>
                    <a:pt x="1514" y="165607"/>
                    <a:pt x="431" y="163242"/>
                  </a:cubicBezTo>
                  <a:cubicBezTo>
                    <a:pt x="-652" y="160877"/>
                    <a:pt x="374" y="158056"/>
                    <a:pt x="2739" y="156974"/>
                  </a:cubicBezTo>
                  <a:cubicBezTo>
                    <a:pt x="89237" y="117086"/>
                    <a:pt x="169724" y="64663"/>
                    <a:pt x="241948" y="1186"/>
                  </a:cubicBezTo>
                  <a:cubicBezTo>
                    <a:pt x="242889" y="359"/>
                    <a:pt x="244142" y="-97"/>
                    <a:pt x="245367" y="17"/>
                  </a:cubicBezTo>
                  <a:cubicBezTo>
                    <a:pt x="246621" y="103"/>
                    <a:pt x="247789" y="673"/>
                    <a:pt x="248615" y="1613"/>
                  </a:cubicBezTo>
                  <a:lnTo>
                    <a:pt x="449305" y="229967"/>
                  </a:lnTo>
                  <a:cubicBezTo>
                    <a:pt x="451015" y="231934"/>
                    <a:pt x="450844" y="234925"/>
                    <a:pt x="448878" y="236634"/>
                  </a:cubicBezTo>
                  <a:cubicBezTo>
                    <a:pt x="447966" y="237432"/>
                    <a:pt x="446855" y="237802"/>
                    <a:pt x="445772" y="237802"/>
                  </a:cubicBezTo>
                  <a:close/>
                </a:path>
              </a:pathLst>
            </a:custGeom>
            <a:solidFill>
              <a:srgbClr val="9E2896"/>
            </a:solidFill>
            <a:ln w="2848" cap="flat">
              <a:solidFill>
                <a:srgbClr val="9E2896"/>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0D76A9A-AB47-2014-3F4F-4F1FFBBABB25}"/>
                </a:ext>
              </a:extLst>
            </p:cNvPr>
            <p:cNvSpPr/>
            <p:nvPr/>
          </p:nvSpPr>
          <p:spPr>
            <a:xfrm>
              <a:off x="6137416" y="1403763"/>
              <a:ext cx="1067922" cy="1067970"/>
            </a:xfrm>
            <a:custGeom>
              <a:avLst/>
              <a:gdLst>
                <a:gd name="connsiteX0" fmla="*/ 1246079 w 1246079"/>
                <a:gd name="connsiteY0" fmla="*/ 623068 h 1246135"/>
                <a:gd name="connsiteX1" fmla="*/ 623039 w 1246079"/>
                <a:gd name="connsiteY1" fmla="*/ 1246135 h 1246135"/>
                <a:gd name="connsiteX2" fmla="*/ 0 w 1246079"/>
                <a:gd name="connsiteY2" fmla="*/ 623068 h 1246135"/>
                <a:gd name="connsiteX3" fmla="*/ 623039 w 1246079"/>
                <a:gd name="connsiteY3" fmla="*/ 0 h 1246135"/>
                <a:gd name="connsiteX4" fmla="*/ 1246079 w 1246079"/>
                <a:gd name="connsiteY4" fmla="*/ 623068 h 124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79" h="1246135">
                  <a:moveTo>
                    <a:pt x="1246079" y="623068"/>
                  </a:moveTo>
                  <a:cubicBezTo>
                    <a:pt x="1246079" y="967178"/>
                    <a:pt x="967135" y="1246135"/>
                    <a:pt x="623039" y="1246135"/>
                  </a:cubicBezTo>
                  <a:cubicBezTo>
                    <a:pt x="278944" y="1246135"/>
                    <a:pt x="0" y="967178"/>
                    <a:pt x="0" y="623068"/>
                  </a:cubicBezTo>
                  <a:cubicBezTo>
                    <a:pt x="0" y="278957"/>
                    <a:pt x="278944" y="0"/>
                    <a:pt x="623039" y="0"/>
                  </a:cubicBezTo>
                  <a:cubicBezTo>
                    <a:pt x="967135" y="0"/>
                    <a:pt x="1246079" y="278957"/>
                    <a:pt x="1246079" y="623068"/>
                  </a:cubicBezTo>
                  <a:close/>
                </a:path>
              </a:pathLst>
            </a:custGeom>
            <a:solidFill>
              <a:srgbClr val="9E2896"/>
            </a:solidFill>
            <a:ln w="57150" cap="flat">
              <a:solidFill>
                <a:schemeClr val="bg1"/>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8DB611-B14D-ACB6-0CAD-2A3B092856F1}"/>
                </a:ext>
              </a:extLst>
            </p:cNvPr>
            <p:cNvSpPr/>
            <p:nvPr/>
          </p:nvSpPr>
          <p:spPr>
            <a:xfrm>
              <a:off x="6137416" y="3876689"/>
              <a:ext cx="1067922" cy="1067970"/>
            </a:xfrm>
            <a:custGeom>
              <a:avLst/>
              <a:gdLst>
                <a:gd name="connsiteX0" fmla="*/ 1246079 w 1246079"/>
                <a:gd name="connsiteY0" fmla="*/ 623068 h 1246135"/>
                <a:gd name="connsiteX1" fmla="*/ 623039 w 1246079"/>
                <a:gd name="connsiteY1" fmla="*/ 1246135 h 1246135"/>
                <a:gd name="connsiteX2" fmla="*/ 0 w 1246079"/>
                <a:gd name="connsiteY2" fmla="*/ 623068 h 1246135"/>
                <a:gd name="connsiteX3" fmla="*/ 623039 w 1246079"/>
                <a:gd name="connsiteY3" fmla="*/ 0 h 1246135"/>
                <a:gd name="connsiteX4" fmla="*/ 1246079 w 1246079"/>
                <a:gd name="connsiteY4" fmla="*/ 623068 h 124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79" h="1246135">
                  <a:moveTo>
                    <a:pt x="1246079" y="623068"/>
                  </a:moveTo>
                  <a:cubicBezTo>
                    <a:pt x="1246079" y="967178"/>
                    <a:pt x="967135" y="1246135"/>
                    <a:pt x="623039" y="1246135"/>
                  </a:cubicBezTo>
                  <a:cubicBezTo>
                    <a:pt x="278944" y="1246135"/>
                    <a:pt x="0" y="967178"/>
                    <a:pt x="0" y="623068"/>
                  </a:cubicBezTo>
                  <a:cubicBezTo>
                    <a:pt x="0" y="278957"/>
                    <a:pt x="278944" y="0"/>
                    <a:pt x="623039" y="0"/>
                  </a:cubicBezTo>
                  <a:cubicBezTo>
                    <a:pt x="967135" y="0"/>
                    <a:pt x="1246079" y="278957"/>
                    <a:pt x="1246079" y="623068"/>
                  </a:cubicBezTo>
                  <a:close/>
                </a:path>
              </a:pathLst>
            </a:custGeom>
            <a:solidFill>
              <a:srgbClr val="9E2896"/>
            </a:solidFill>
            <a:ln w="57150" cap="flat">
              <a:solidFill>
                <a:schemeClr val="bg1"/>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7BBC98D-6490-5C5B-EF00-8AF788B86315}"/>
                </a:ext>
              </a:extLst>
            </p:cNvPr>
            <p:cNvSpPr/>
            <p:nvPr/>
          </p:nvSpPr>
          <p:spPr>
            <a:xfrm>
              <a:off x="6669350" y="2637944"/>
              <a:ext cx="1067922" cy="1067970"/>
            </a:xfrm>
            <a:custGeom>
              <a:avLst/>
              <a:gdLst>
                <a:gd name="connsiteX0" fmla="*/ 1246079 w 1246079"/>
                <a:gd name="connsiteY0" fmla="*/ 623068 h 1246135"/>
                <a:gd name="connsiteX1" fmla="*/ 623040 w 1246079"/>
                <a:gd name="connsiteY1" fmla="*/ 1246135 h 1246135"/>
                <a:gd name="connsiteX2" fmla="*/ 0 w 1246079"/>
                <a:gd name="connsiteY2" fmla="*/ 623068 h 1246135"/>
                <a:gd name="connsiteX3" fmla="*/ 623040 w 1246079"/>
                <a:gd name="connsiteY3" fmla="*/ 0 h 1246135"/>
                <a:gd name="connsiteX4" fmla="*/ 1246079 w 1246079"/>
                <a:gd name="connsiteY4" fmla="*/ 623068 h 1246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79" h="1246135">
                  <a:moveTo>
                    <a:pt x="1246079" y="623068"/>
                  </a:moveTo>
                  <a:cubicBezTo>
                    <a:pt x="1246079" y="967178"/>
                    <a:pt x="967135" y="1246135"/>
                    <a:pt x="623040" y="1246135"/>
                  </a:cubicBezTo>
                  <a:cubicBezTo>
                    <a:pt x="278944" y="1246135"/>
                    <a:pt x="0" y="967178"/>
                    <a:pt x="0" y="623068"/>
                  </a:cubicBezTo>
                  <a:cubicBezTo>
                    <a:pt x="0" y="278957"/>
                    <a:pt x="278944" y="0"/>
                    <a:pt x="623040" y="0"/>
                  </a:cubicBezTo>
                  <a:cubicBezTo>
                    <a:pt x="967135" y="0"/>
                    <a:pt x="1246079" y="278957"/>
                    <a:pt x="1246079" y="623068"/>
                  </a:cubicBezTo>
                  <a:close/>
                </a:path>
              </a:pathLst>
            </a:custGeom>
            <a:solidFill>
              <a:srgbClr val="9E2896"/>
            </a:solidFill>
            <a:ln w="57150" cap="flat">
              <a:solidFill>
                <a:schemeClr val="bg1"/>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B6D64CA-6B3E-16AB-C34D-D2FB28D51077}"/>
                </a:ext>
              </a:extLst>
            </p:cNvPr>
            <p:cNvSpPr/>
            <p:nvPr/>
          </p:nvSpPr>
          <p:spPr>
            <a:xfrm>
              <a:off x="6103572" y="1371972"/>
              <a:ext cx="1135754" cy="1135802"/>
            </a:xfrm>
            <a:custGeom>
              <a:avLst/>
              <a:gdLst>
                <a:gd name="connsiteX0" fmla="*/ 1325170 w 1325226"/>
                <a:gd name="connsiteY0" fmla="*/ 662670 h 1325283"/>
                <a:gd name="connsiteX1" fmla="*/ 662528 w 1325226"/>
                <a:gd name="connsiteY1" fmla="*/ 0 h 1325283"/>
                <a:gd name="connsiteX2" fmla="*/ 0 w 1325226"/>
                <a:gd name="connsiteY2" fmla="*/ 653410 h 1325283"/>
                <a:gd name="connsiteX3" fmla="*/ 40286 w 1325226"/>
                <a:gd name="connsiteY3" fmla="*/ 693697 h 1325283"/>
                <a:gd name="connsiteX4" fmla="*/ 39517 w 1325226"/>
                <a:gd name="connsiteY4" fmla="*/ 662699 h 1325283"/>
                <a:gd name="connsiteX5" fmla="*/ 662557 w 1325226"/>
                <a:gd name="connsiteY5" fmla="*/ 39631 h 1325283"/>
                <a:gd name="connsiteX6" fmla="*/ 1285596 w 1325226"/>
                <a:gd name="connsiteY6" fmla="*/ 662699 h 1325283"/>
                <a:gd name="connsiteX7" fmla="*/ 662557 w 1325226"/>
                <a:gd name="connsiteY7" fmla="*/ 1285766 h 1325283"/>
                <a:gd name="connsiteX8" fmla="*/ 631558 w 1325226"/>
                <a:gd name="connsiteY8" fmla="*/ 1284997 h 1325283"/>
                <a:gd name="connsiteX9" fmla="*/ 671845 w 1325226"/>
                <a:gd name="connsiteY9" fmla="*/ 1325283 h 1325283"/>
                <a:gd name="connsiteX10" fmla="*/ 1325227 w 1325226"/>
                <a:gd name="connsiteY10" fmla="*/ 662727 h 132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5226" h="1325283">
                  <a:moveTo>
                    <a:pt x="1325170" y="662670"/>
                  </a:moveTo>
                  <a:cubicBezTo>
                    <a:pt x="1325170" y="296676"/>
                    <a:pt x="1028494" y="0"/>
                    <a:pt x="662528" y="0"/>
                  </a:cubicBezTo>
                  <a:cubicBezTo>
                    <a:pt x="296562" y="0"/>
                    <a:pt x="4957" y="291690"/>
                    <a:pt x="0" y="653410"/>
                  </a:cubicBezTo>
                  <a:lnTo>
                    <a:pt x="40286" y="693697"/>
                  </a:lnTo>
                  <a:cubicBezTo>
                    <a:pt x="39773" y="683411"/>
                    <a:pt x="39517" y="673098"/>
                    <a:pt x="39517" y="662699"/>
                  </a:cubicBezTo>
                  <a:cubicBezTo>
                    <a:pt x="39517" y="318585"/>
                    <a:pt x="318472" y="39631"/>
                    <a:pt x="662557" y="39631"/>
                  </a:cubicBezTo>
                  <a:cubicBezTo>
                    <a:pt x="1006642" y="39631"/>
                    <a:pt x="1285596" y="318585"/>
                    <a:pt x="1285596" y="662699"/>
                  </a:cubicBezTo>
                  <a:cubicBezTo>
                    <a:pt x="1285596" y="1006812"/>
                    <a:pt x="1006642" y="1285766"/>
                    <a:pt x="662557" y="1285766"/>
                  </a:cubicBezTo>
                  <a:cubicBezTo>
                    <a:pt x="652157" y="1285766"/>
                    <a:pt x="641815" y="1285510"/>
                    <a:pt x="631558" y="1284997"/>
                  </a:cubicBezTo>
                  <a:lnTo>
                    <a:pt x="671845" y="1325283"/>
                  </a:lnTo>
                  <a:cubicBezTo>
                    <a:pt x="1033537" y="1320326"/>
                    <a:pt x="1325227" y="1025616"/>
                    <a:pt x="1325227" y="662727"/>
                  </a:cubicBezTo>
                  <a:close/>
                </a:path>
              </a:pathLst>
            </a:custGeom>
            <a:solidFill>
              <a:srgbClr val="551151"/>
            </a:solidFill>
            <a:ln w="284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B7E6CA-FBA5-E25C-4A03-3FC4981AA340}"/>
                </a:ext>
              </a:extLst>
            </p:cNvPr>
            <p:cNvSpPr/>
            <p:nvPr/>
          </p:nvSpPr>
          <p:spPr>
            <a:xfrm>
              <a:off x="6807601" y="2606103"/>
              <a:ext cx="963611" cy="1135900"/>
            </a:xfrm>
            <a:custGeom>
              <a:avLst/>
              <a:gdLst>
                <a:gd name="connsiteX0" fmla="*/ 461724 w 1124365"/>
                <a:gd name="connsiteY0" fmla="*/ 57 h 1325397"/>
                <a:gd name="connsiteX1" fmla="*/ 0 w 1124365"/>
                <a:gd name="connsiteY1" fmla="*/ 187470 h 1325397"/>
                <a:gd name="connsiteX2" fmla="*/ 0 w 1124365"/>
                <a:gd name="connsiteY2" fmla="*/ 244423 h 1325397"/>
                <a:gd name="connsiteX3" fmla="*/ 461724 w 1124365"/>
                <a:gd name="connsiteY3" fmla="*/ 39659 h 1325397"/>
                <a:gd name="connsiteX4" fmla="*/ 1084764 w 1124365"/>
                <a:gd name="connsiteY4" fmla="*/ 662727 h 1325397"/>
                <a:gd name="connsiteX5" fmla="*/ 461724 w 1124365"/>
                <a:gd name="connsiteY5" fmla="*/ 1285795 h 1325397"/>
                <a:gd name="connsiteX6" fmla="*/ 0 w 1124365"/>
                <a:gd name="connsiteY6" fmla="*/ 1081031 h 1325397"/>
                <a:gd name="connsiteX7" fmla="*/ 0 w 1124365"/>
                <a:gd name="connsiteY7" fmla="*/ 1137984 h 1325397"/>
                <a:gd name="connsiteX8" fmla="*/ 461724 w 1124365"/>
                <a:gd name="connsiteY8" fmla="*/ 1325397 h 1325397"/>
                <a:gd name="connsiteX9" fmla="*/ 1124366 w 1124365"/>
                <a:gd name="connsiteY9" fmla="*/ 662699 h 1325397"/>
                <a:gd name="connsiteX10" fmla="*/ 461724 w 1124365"/>
                <a:gd name="connsiteY10" fmla="*/ 0 h 13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4365" h="1325397">
                  <a:moveTo>
                    <a:pt x="461724" y="57"/>
                  </a:moveTo>
                  <a:cubicBezTo>
                    <a:pt x="282174" y="57"/>
                    <a:pt x="119320" y="71512"/>
                    <a:pt x="0" y="187470"/>
                  </a:cubicBezTo>
                  <a:lnTo>
                    <a:pt x="0" y="244423"/>
                  </a:lnTo>
                  <a:cubicBezTo>
                    <a:pt x="113992" y="118665"/>
                    <a:pt x="278641" y="39659"/>
                    <a:pt x="461724" y="39659"/>
                  </a:cubicBezTo>
                  <a:cubicBezTo>
                    <a:pt x="805809" y="39659"/>
                    <a:pt x="1084764" y="318614"/>
                    <a:pt x="1084764" y="662727"/>
                  </a:cubicBezTo>
                  <a:cubicBezTo>
                    <a:pt x="1084764" y="1006840"/>
                    <a:pt x="805809" y="1285795"/>
                    <a:pt x="461724" y="1285795"/>
                  </a:cubicBezTo>
                  <a:cubicBezTo>
                    <a:pt x="278613" y="1285795"/>
                    <a:pt x="113992" y="1206789"/>
                    <a:pt x="0" y="1081031"/>
                  </a:cubicBezTo>
                  <a:lnTo>
                    <a:pt x="0" y="1137984"/>
                  </a:lnTo>
                  <a:cubicBezTo>
                    <a:pt x="119349" y="1253970"/>
                    <a:pt x="282174" y="1325397"/>
                    <a:pt x="461724" y="1325397"/>
                  </a:cubicBezTo>
                  <a:cubicBezTo>
                    <a:pt x="827690" y="1325397"/>
                    <a:pt x="1124366" y="1028693"/>
                    <a:pt x="1124366" y="662699"/>
                  </a:cubicBezTo>
                  <a:cubicBezTo>
                    <a:pt x="1124366" y="296704"/>
                    <a:pt x="827690" y="0"/>
                    <a:pt x="461724" y="0"/>
                  </a:cubicBezTo>
                  <a:close/>
                </a:path>
              </a:pathLst>
            </a:custGeom>
            <a:solidFill>
              <a:srgbClr val="551151"/>
            </a:solidFill>
            <a:ln w="284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27075CF-AF8F-948B-C7A4-9FB5F2DD9F54}"/>
                </a:ext>
              </a:extLst>
            </p:cNvPr>
            <p:cNvSpPr/>
            <p:nvPr/>
          </p:nvSpPr>
          <p:spPr>
            <a:xfrm>
              <a:off x="6103572" y="3845020"/>
              <a:ext cx="1135705" cy="1135778"/>
            </a:xfrm>
            <a:custGeom>
              <a:avLst/>
              <a:gdLst>
                <a:gd name="connsiteX0" fmla="*/ 672671 w 1325169"/>
                <a:gd name="connsiteY0" fmla="*/ 0 h 1325254"/>
                <a:gd name="connsiteX1" fmla="*/ 632441 w 1325169"/>
                <a:gd name="connsiteY1" fmla="*/ 40229 h 1325254"/>
                <a:gd name="connsiteX2" fmla="*/ 662528 w 1325169"/>
                <a:gd name="connsiteY2" fmla="*/ 39489 h 1325254"/>
                <a:gd name="connsiteX3" fmla="*/ 1285567 w 1325169"/>
                <a:gd name="connsiteY3" fmla="*/ 662556 h 1325254"/>
                <a:gd name="connsiteX4" fmla="*/ 662528 w 1325169"/>
                <a:gd name="connsiteY4" fmla="*/ 1285624 h 1325254"/>
                <a:gd name="connsiteX5" fmla="*/ 39488 w 1325169"/>
                <a:gd name="connsiteY5" fmla="*/ 662556 h 1325254"/>
                <a:gd name="connsiteX6" fmla="*/ 40229 w 1325169"/>
                <a:gd name="connsiteY6" fmla="*/ 632470 h 1325254"/>
                <a:gd name="connsiteX7" fmla="*/ 0 w 1325169"/>
                <a:gd name="connsiteY7" fmla="*/ 672699 h 1325254"/>
                <a:gd name="connsiteX8" fmla="*/ 662528 w 1325169"/>
                <a:gd name="connsiteY8" fmla="*/ 1325254 h 1325254"/>
                <a:gd name="connsiteX9" fmla="*/ 1325170 w 1325169"/>
                <a:gd name="connsiteY9" fmla="*/ 662585 h 1325254"/>
                <a:gd name="connsiteX10" fmla="*/ 672642 w 1325169"/>
                <a:gd name="connsiteY10" fmla="*/ 29 h 13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5169" h="1325254">
                  <a:moveTo>
                    <a:pt x="672671" y="0"/>
                  </a:moveTo>
                  <a:lnTo>
                    <a:pt x="632441" y="40229"/>
                  </a:lnTo>
                  <a:cubicBezTo>
                    <a:pt x="642413" y="39745"/>
                    <a:pt x="652442" y="39489"/>
                    <a:pt x="662528" y="39489"/>
                  </a:cubicBezTo>
                  <a:cubicBezTo>
                    <a:pt x="1006613" y="39489"/>
                    <a:pt x="1285567" y="318443"/>
                    <a:pt x="1285567" y="662556"/>
                  </a:cubicBezTo>
                  <a:cubicBezTo>
                    <a:pt x="1285567" y="1006669"/>
                    <a:pt x="1006613" y="1285624"/>
                    <a:pt x="662528" y="1285624"/>
                  </a:cubicBezTo>
                  <a:cubicBezTo>
                    <a:pt x="318443" y="1285624"/>
                    <a:pt x="39488" y="1006669"/>
                    <a:pt x="39488" y="662556"/>
                  </a:cubicBezTo>
                  <a:cubicBezTo>
                    <a:pt x="39488" y="652470"/>
                    <a:pt x="39745" y="642442"/>
                    <a:pt x="40229" y="632470"/>
                  </a:cubicBezTo>
                  <a:lnTo>
                    <a:pt x="0" y="672699"/>
                  </a:lnTo>
                  <a:cubicBezTo>
                    <a:pt x="5413" y="1034020"/>
                    <a:pt x="299953" y="1325254"/>
                    <a:pt x="662528" y="1325254"/>
                  </a:cubicBezTo>
                  <a:cubicBezTo>
                    <a:pt x="1025104" y="1325254"/>
                    <a:pt x="1325170" y="1028550"/>
                    <a:pt x="1325170" y="662585"/>
                  </a:cubicBezTo>
                  <a:cubicBezTo>
                    <a:pt x="1325170" y="296619"/>
                    <a:pt x="1033936" y="5442"/>
                    <a:pt x="672642" y="29"/>
                  </a:cubicBezTo>
                  <a:close/>
                </a:path>
              </a:pathLst>
            </a:custGeom>
            <a:solidFill>
              <a:srgbClr val="551151"/>
            </a:solidFill>
            <a:ln w="284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34BCB45-FB7A-49B0-1611-5246CA72DDD4}"/>
                </a:ext>
              </a:extLst>
            </p:cNvPr>
            <p:cNvSpPr/>
            <p:nvPr/>
          </p:nvSpPr>
          <p:spPr>
            <a:xfrm>
              <a:off x="5888430" y="3973040"/>
              <a:ext cx="21781" cy="21781"/>
            </a:xfrm>
            <a:custGeom>
              <a:avLst/>
              <a:gdLst>
                <a:gd name="connsiteX0" fmla="*/ 25414 w 25414"/>
                <a:gd name="connsiteY0" fmla="*/ 12707 h 25414"/>
                <a:gd name="connsiteX1" fmla="*/ 12707 w 25414"/>
                <a:gd name="connsiteY1" fmla="*/ 25414 h 25414"/>
                <a:gd name="connsiteX2" fmla="*/ 0 w 25414"/>
                <a:gd name="connsiteY2" fmla="*/ 12707 h 25414"/>
                <a:gd name="connsiteX3" fmla="*/ 12707 w 25414"/>
                <a:gd name="connsiteY3" fmla="*/ 0 h 25414"/>
                <a:gd name="connsiteX4" fmla="*/ 25414 w 25414"/>
                <a:gd name="connsiteY4" fmla="*/ 12707 h 2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4" h="25414">
                  <a:moveTo>
                    <a:pt x="25414" y="12707"/>
                  </a:moveTo>
                  <a:cubicBezTo>
                    <a:pt x="25414" y="19716"/>
                    <a:pt x="19716" y="25414"/>
                    <a:pt x="12707" y="25414"/>
                  </a:cubicBezTo>
                  <a:cubicBezTo>
                    <a:pt x="5698" y="25414"/>
                    <a:pt x="0" y="19716"/>
                    <a:pt x="0" y="12707"/>
                  </a:cubicBezTo>
                  <a:cubicBezTo>
                    <a:pt x="0" y="5698"/>
                    <a:pt x="5698" y="0"/>
                    <a:pt x="12707" y="0"/>
                  </a:cubicBezTo>
                  <a:cubicBezTo>
                    <a:pt x="19716" y="0"/>
                    <a:pt x="25414" y="5698"/>
                    <a:pt x="25414" y="12707"/>
                  </a:cubicBezTo>
                  <a:close/>
                </a:path>
              </a:pathLst>
            </a:custGeom>
            <a:solidFill>
              <a:srgbClr val="9E2896"/>
            </a:solidFill>
            <a:ln w="2848" cap="flat">
              <a:solidFill>
                <a:srgbClr val="9E2896"/>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482C18A-1D2A-2005-98F1-31D88AC57126}"/>
                </a:ext>
              </a:extLst>
            </p:cNvPr>
            <p:cNvSpPr/>
            <p:nvPr/>
          </p:nvSpPr>
          <p:spPr>
            <a:xfrm>
              <a:off x="6352061" y="3404178"/>
              <a:ext cx="21781" cy="21781"/>
            </a:xfrm>
            <a:custGeom>
              <a:avLst/>
              <a:gdLst>
                <a:gd name="connsiteX0" fmla="*/ 25414 w 25414"/>
                <a:gd name="connsiteY0" fmla="*/ 12707 h 25414"/>
                <a:gd name="connsiteX1" fmla="*/ 12707 w 25414"/>
                <a:gd name="connsiteY1" fmla="*/ 25414 h 25414"/>
                <a:gd name="connsiteX2" fmla="*/ 0 w 25414"/>
                <a:gd name="connsiteY2" fmla="*/ 12707 h 25414"/>
                <a:gd name="connsiteX3" fmla="*/ 12707 w 25414"/>
                <a:gd name="connsiteY3" fmla="*/ 0 h 25414"/>
                <a:gd name="connsiteX4" fmla="*/ 25414 w 25414"/>
                <a:gd name="connsiteY4" fmla="*/ 12707 h 2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4" h="25414">
                  <a:moveTo>
                    <a:pt x="25414" y="12707"/>
                  </a:moveTo>
                  <a:cubicBezTo>
                    <a:pt x="25414" y="19716"/>
                    <a:pt x="19716" y="25414"/>
                    <a:pt x="12707" y="25414"/>
                  </a:cubicBezTo>
                  <a:cubicBezTo>
                    <a:pt x="5698" y="25414"/>
                    <a:pt x="0" y="19716"/>
                    <a:pt x="0" y="12707"/>
                  </a:cubicBezTo>
                  <a:cubicBezTo>
                    <a:pt x="0" y="5698"/>
                    <a:pt x="5698" y="0"/>
                    <a:pt x="12707" y="0"/>
                  </a:cubicBezTo>
                  <a:cubicBezTo>
                    <a:pt x="19716" y="0"/>
                    <a:pt x="25414" y="5698"/>
                    <a:pt x="25414" y="12707"/>
                  </a:cubicBezTo>
                  <a:close/>
                </a:path>
              </a:pathLst>
            </a:custGeom>
            <a:solidFill>
              <a:srgbClr val="9E2896"/>
            </a:solidFill>
            <a:ln w="2848" cap="flat">
              <a:solidFill>
                <a:srgbClr val="9E2896"/>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CD5AD01-6463-0D95-9D0F-4C4B53F4CDB0}"/>
                </a:ext>
              </a:extLst>
            </p:cNvPr>
            <p:cNvSpPr/>
            <p:nvPr/>
          </p:nvSpPr>
          <p:spPr>
            <a:xfrm>
              <a:off x="6266998" y="2698084"/>
              <a:ext cx="21780" cy="21781"/>
            </a:xfrm>
            <a:custGeom>
              <a:avLst/>
              <a:gdLst>
                <a:gd name="connsiteX0" fmla="*/ 25414 w 25413"/>
                <a:gd name="connsiteY0" fmla="*/ 12707 h 25414"/>
                <a:gd name="connsiteX1" fmla="*/ 12707 w 25413"/>
                <a:gd name="connsiteY1" fmla="*/ 25414 h 25414"/>
                <a:gd name="connsiteX2" fmla="*/ 0 w 25413"/>
                <a:gd name="connsiteY2" fmla="*/ 12707 h 25414"/>
                <a:gd name="connsiteX3" fmla="*/ 12707 w 25413"/>
                <a:gd name="connsiteY3" fmla="*/ 0 h 25414"/>
                <a:gd name="connsiteX4" fmla="*/ 25414 w 25413"/>
                <a:gd name="connsiteY4" fmla="*/ 12707 h 2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3" h="25414">
                  <a:moveTo>
                    <a:pt x="25414" y="12707"/>
                  </a:moveTo>
                  <a:cubicBezTo>
                    <a:pt x="25414" y="19716"/>
                    <a:pt x="19715" y="25414"/>
                    <a:pt x="12707" y="25414"/>
                  </a:cubicBezTo>
                  <a:cubicBezTo>
                    <a:pt x="5698" y="25414"/>
                    <a:pt x="0" y="19716"/>
                    <a:pt x="0" y="12707"/>
                  </a:cubicBezTo>
                  <a:cubicBezTo>
                    <a:pt x="0" y="5698"/>
                    <a:pt x="5698" y="0"/>
                    <a:pt x="12707" y="0"/>
                  </a:cubicBezTo>
                  <a:cubicBezTo>
                    <a:pt x="19715" y="0"/>
                    <a:pt x="25414" y="5698"/>
                    <a:pt x="25414" y="12707"/>
                  </a:cubicBezTo>
                  <a:close/>
                </a:path>
              </a:pathLst>
            </a:custGeom>
            <a:solidFill>
              <a:srgbClr val="9E2896"/>
            </a:solidFill>
            <a:ln w="2848" cap="flat">
              <a:solidFill>
                <a:srgbClr val="9E2896"/>
              </a:solidFill>
              <a:prstDash val="solid"/>
              <a:miter/>
            </a:ln>
          </p:spPr>
          <p:txBody>
            <a:bodyPr rtlCol="0" anchor="ctr"/>
            <a:lstStyle/>
            <a:p>
              <a:endParaRPr lang="en-US"/>
            </a:p>
          </p:txBody>
        </p:sp>
        <p:pic>
          <p:nvPicPr>
            <p:cNvPr id="54" name="Graphic 53">
              <a:extLst>
                <a:ext uri="{FF2B5EF4-FFF2-40B4-BE49-F238E27FC236}">
                  <a16:creationId xmlns:a16="http://schemas.microsoft.com/office/drawing/2014/main" id="{93306D00-2968-8D1D-1538-3E61631013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89257" y="1655629"/>
              <a:ext cx="564239" cy="564238"/>
            </a:xfrm>
            <a:prstGeom prst="rect">
              <a:avLst/>
            </a:prstGeom>
          </p:spPr>
        </p:pic>
        <p:pic>
          <p:nvPicPr>
            <p:cNvPr id="55" name="Graphic 54">
              <a:extLst>
                <a:ext uri="{FF2B5EF4-FFF2-40B4-BE49-F238E27FC236}">
                  <a16:creationId xmlns:a16="http://schemas.microsoft.com/office/drawing/2014/main" id="{3087D106-20F5-9302-0E2B-DEDB84E338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1192" y="2889809"/>
              <a:ext cx="564239" cy="564238"/>
            </a:xfrm>
            <a:prstGeom prst="rect">
              <a:avLst/>
            </a:prstGeom>
          </p:spPr>
        </p:pic>
        <p:pic>
          <p:nvPicPr>
            <p:cNvPr id="56" name="Graphic 55">
              <a:extLst>
                <a:ext uri="{FF2B5EF4-FFF2-40B4-BE49-F238E27FC236}">
                  <a16:creationId xmlns:a16="http://schemas.microsoft.com/office/drawing/2014/main" id="{7B8E1C67-3D5E-FB9A-464C-9A7C65370CE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89257" y="4128555"/>
              <a:ext cx="564239" cy="564238"/>
            </a:xfrm>
            <a:prstGeom prst="rect">
              <a:avLst/>
            </a:prstGeom>
          </p:spPr>
        </p:pic>
      </p:grpSp>
      <p:sp>
        <p:nvSpPr>
          <p:cNvPr id="58" name="Rectangle 57">
            <a:extLst>
              <a:ext uri="{FF2B5EF4-FFF2-40B4-BE49-F238E27FC236}">
                <a16:creationId xmlns:a16="http://schemas.microsoft.com/office/drawing/2014/main" id="{8C6F1254-5E4C-A189-BA69-31C9852239F1}"/>
              </a:ext>
            </a:extLst>
          </p:cNvPr>
          <p:cNvSpPr/>
          <p:nvPr/>
        </p:nvSpPr>
        <p:spPr>
          <a:xfrm>
            <a:off x="177" y="5072451"/>
            <a:ext cx="10969272" cy="471002"/>
          </a:xfrm>
          <a:prstGeom prst="rect">
            <a:avLst/>
          </a:prstGeom>
          <a:solidFill>
            <a:schemeClr val="accent1">
              <a:lumMod val="20000"/>
              <a:lumOff val="80000"/>
            </a:schemeClr>
          </a:solidFill>
          <a:ln w="9525" cap="flat" cmpd="sng" algn="ctr">
            <a:noFill/>
            <a:prstDash val="solid"/>
          </a:ln>
          <a:effectLst/>
        </p:spPr>
        <p:txBody>
          <a:bodyPr rtlCol="0" anchor="ctr"/>
          <a:lstStyle/>
          <a:p>
            <a:pPr algn="ctr">
              <a:spcBef>
                <a:spcPts val="500"/>
              </a:spcBef>
            </a:pPr>
            <a:r>
              <a:rPr lang="en-US" kern="0">
                <a:solidFill>
                  <a:schemeClr val="accent4">
                    <a:lumMod val="50000"/>
                  </a:schemeClr>
                </a:solidFill>
                <a:latin typeface="Bosch Office Sans"/>
              </a:rPr>
              <a:t>Unlock Business Potential - Shorter Time-to-Market</a:t>
            </a:r>
          </a:p>
        </p:txBody>
      </p:sp>
      <p:grpSp>
        <p:nvGrpSpPr>
          <p:cNvPr id="59" name="Group 58">
            <a:extLst>
              <a:ext uri="{FF2B5EF4-FFF2-40B4-BE49-F238E27FC236}">
                <a16:creationId xmlns:a16="http://schemas.microsoft.com/office/drawing/2014/main" id="{12C0015C-F812-0366-25EB-FD8270919C9A}"/>
              </a:ext>
            </a:extLst>
          </p:cNvPr>
          <p:cNvGrpSpPr/>
          <p:nvPr/>
        </p:nvGrpSpPr>
        <p:grpSpPr>
          <a:xfrm>
            <a:off x="4852905" y="2519838"/>
            <a:ext cx="1310990" cy="853055"/>
            <a:chOff x="4852885" y="2747363"/>
            <a:chExt cx="1311032" cy="853082"/>
          </a:xfrm>
        </p:grpSpPr>
        <p:grpSp>
          <p:nvGrpSpPr>
            <p:cNvPr id="60" name="Graphic 94">
              <a:extLst>
                <a:ext uri="{FF2B5EF4-FFF2-40B4-BE49-F238E27FC236}">
                  <a16:creationId xmlns:a16="http://schemas.microsoft.com/office/drawing/2014/main" id="{75FAE67C-FAC7-AAF0-F46D-4B31960B910A}"/>
                </a:ext>
              </a:extLst>
            </p:cNvPr>
            <p:cNvGrpSpPr/>
            <p:nvPr/>
          </p:nvGrpSpPr>
          <p:grpSpPr>
            <a:xfrm>
              <a:off x="5994906" y="2747363"/>
              <a:ext cx="169011" cy="849234"/>
              <a:chOff x="6053157" y="2762986"/>
              <a:chExt cx="197206" cy="990907"/>
            </a:xfrm>
            <a:solidFill>
              <a:srgbClr val="71767C"/>
            </a:solidFill>
          </p:grpSpPr>
          <p:sp>
            <p:nvSpPr>
              <p:cNvPr id="63" name="Freeform: Shape 62">
                <a:extLst>
                  <a:ext uri="{FF2B5EF4-FFF2-40B4-BE49-F238E27FC236}">
                    <a16:creationId xmlns:a16="http://schemas.microsoft.com/office/drawing/2014/main" id="{694D025D-A2B2-A79F-7369-00876EC6E834}"/>
                  </a:ext>
                </a:extLst>
              </p:cNvPr>
              <p:cNvSpPr/>
              <p:nvPr/>
            </p:nvSpPr>
            <p:spPr>
              <a:xfrm>
                <a:off x="6063373" y="2792106"/>
                <a:ext cx="186990" cy="961787"/>
              </a:xfrm>
              <a:custGeom>
                <a:avLst/>
                <a:gdLst>
                  <a:gd name="connsiteX0" fmla="*/ 4705 w 186990"/>
                  <a:gd name="connsiteY0" fmla="*/ 961788 h 961787"/>
                  <a:gd name="connsiteX1" fmla="*/ 1686 w 186990"/>
                  <a:gd name="connsiteY1" fmla="*/ 960677 h 961787"/>
                  <a:gd name="connsiteX2" fmla="*/ 1087 w 186990"/>
                  <a:gd name="connsiteY2" fmla="*/ 954010 h 961787"/>
                  <a:gd name="connsiteX3" fmla="*/ 177532 w 186990"/>
                  <a:gd name="connsiteY3" fmla="*/ 468781 h 961787"/>
                  <a:gd name="connsiteX4" fmla="*/ 20433 w 186990"/>
                  <a:gd name="connsiteY4" fmla="*/ 7627 h 961787"/>
                  <a:gd name="connsiteX5" fmla="*/ 21287 w 186990"/>
                  <a:gd name="connsiteY5" fmla="*/ 989 h 961787"/>
                  <a:gd name="connsiteX6" fmla="*/ 27926 w 186990"/>
                  <a:gd name="connsiteY6" fmla="*/ 1844 h 961787"/>
                  <a:gd name="connsiteX7" fmla="*/ 186990 w 186990"/>
                  <a:gd name="connsiteY7" fmla="*/ 468781 h 961787"/>
                  <a:gd name="connsiteX8" fmla="*/ 8352 w 186990"/>
                  <a:gd name="connsiteY8" fmla="*/ 960078 h 961787"/>
                  <a:gd name="connsiteX9" fmla="*/ 4734 w 186990"/>
                  <a:gd name="connsiteY9" fmla="*/ 961759 h 9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90" h="961787">
                    <a:moveTo>
                      <a:pt x="4705" y="961788"/>
                    </a:moveTo>
                    <a:cubicBezTo>
                      <a:pt x="3623" y="961788"/>
                      <a:pt x="2569" y="961418"/>
                      <a:pt x="1686" y="960677"/>
                    </a:cubicBezTo>
                    <a:cubicBezTo>
                      <a:pt x="-309" y="958996"/>
                      <a:pt x="-565" y="956033"/>
                      <a:pt x="1087" y="954010"/>
                    </a:cubicBezTo>
                    <a:cubicBezTo>
                      <a:pt x="114851" y="818393"/>
                      <a:pt x="177532" y="646052"/>
                      <a:pt x="177532" y="468781"/>
                    </a:cubicBezTo>
                    <a:cubicBezTo>
                      <a:pt x="177532" y="291511"/>
                      <a:pt x="123199" y="140765"/>
                      <a:pt x="20433" y="7627"/>
                    </a:cubicBezTo>
                    <a:cubicBezTo>
                      <a:pt x="18837" y="5548"/>
                      <a:pt x="19208" y="2584"/>
                      <a:pt x="21287" y="989"/>
                    </a:cubicBezTo>
                    <a:cubicBezTo>
                      <a:pt x="23339" y="-606"/>
                      <a:pt x="26330" y="-236"/>
                      <a:pt x="27926" y="1844"/>
                    </a:cubicBezTo>
                    <a:cubicBezTo>
                      <a:pt x="131975" y="136663"/>
                      <a:pt x="186990" y="298121"/>
                      <a:pt x="186990" y="468781"/>
                    </a:cubicBezTo>
                    <a:cubicBezTo>
                      <a:pt x="186990" y="648274"/>
                      <a:pt x="123541" y="822752"/>
                      <a:pt x="8352" y="960078"/>
                    </a:cubicBezTo>
                    <a:cubicBezTo>
                      <a:pt x="7412" y="961190"/>
                      <a:pt x="6073" y="961759"/>
                      <a:pt x="4734" y="961759"/>
                    </a:cubicBezTo>
                    <a:close/>
                  </a:path>
                </a:pathLst>
              </a:custGeom>
              <a:grpFill/>
              <a:ln w="284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E813EF-074E-DC4A-60ED-6CCDDE24C5ED}"/>
                  </a:ext>
                </a:extLst>
              </p:cNvPr>
              <p:cNvSpPr/>
              <p:nvPr/>
            </p:nvSpPr>
            <p:spPr>
              <a:xfrm>
                <a:off x="6053157" y="2762986"/>
                <a:ext cx="71041" cy="71042"/>
              </a:xfrm>
              <a:custGeom>
                <a:avLst/>
                <a:gdLst>
                  <a:gd name="connsiteX0" fmla="*/ 63186 w 71041"/>
                  <a:gd name="connsiteY0" fmla="*/ 13241 h 71042"/>
                  <a:gd name="connsiteX1" fmla="*/ 13241 w 71041"/>
                  <a:gd name="connsiteY1" fmla="*/ 7856 h 71042"/>
                  <a:gd name="connsiteX2" fmla="*/ 7856 w 71041"/>
                  <a:gd name="connsiteY2" fmla="*/ 57801 h 71042"/>
                  <a:gd name="connsiteX3" fmla="*/ 57801 w 71041"/>
                  <a:gd name="connsiteY3" fmla="*/ 63186 h 71042"/>
                  <a:gd name="connsiteX4" fmla="*/ 63186 w 71041"/>
                  <a:gd name="connsiteY4" fmla="*/ 13241 h 7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41" h="71042">
                    <a:moveTo>
                      <a:pt x="63186" y="13241"/>
                    </a:moveTo>
                    <a:cubicBezTo>
                      <a:pt x="50877" y="-2030"/>
                      <a:pt x="28512" y="-4452"/>
                      <a:pt x="13241" y="7856"/>
                    </a:cubicBezTo>
                    <a:cubicBezTo>
                      <a:pt x="-2030" y="20164"/>
                      <a:pt x="-4452" y="42530"/>
                      <a:pt x="7856" y="57801"/>
                    </a:cubicBezTo>
                    <a:cubicBezTo>
                      <a:pt x="20164" y="73072"/>
                      <a:pt x="42530" y="75494"/>
                      <a:pt x="57801" y="63186"/>
                    </a:cubicBezTo>
                    <a:cubicBezTo>
                      <a:pt x="73072" y="50878"/>
                      <a:pt x="75494" y="28512"/>
                      <a:pt x="63186" y="13241"/>
                    </a:cubicBezTo>
                    <a:close/>
                  </a:path>
                </a:pathLst>
              </a:custGeom>
              <a:grpFill/>
              <a:ln w="2848"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C154866F-7ECC-986C-9551-294C5611A62C}"/>
                </a:ext>
              </a:extLst>
            </p:cNvPr>
            <p:cNvSpPr/>
            <p:nvPr/>
          </p:nvSpPr>
          <p:spPr>
            <a:xfrm>
              <a:off x="4852885" y="2751920"/>
              <a:ext cx="159962" cy="823554"/>
            </a:xfrm>
            <a:custGeom>
              <a:avLst/>
              <a:gdLst>
                <a:gd name="connsiteX0" fmla="*/ 162455 w 186648"/>
                <a:gd name="connsiteY0" fmla="*/ 960946 h 960945"/>
                <a:gd name="connsiteX1" fmla="*/ 158723 w 186648"/>
                <a:gd name="connsiteY1" fmla="*/ 959094 h 960945"/>
                <a:gd name="connsiteX2" fmla="*/ 0 w 186648"/>
                <a:gd name="connsiteY2" fmla="*/ 492584 h 960945"/>
                <a:gd name="connsiteX3" fmla="*/ 178296 w 186648"/>
                <a:gd name="connsiteY3" fmla="*/ 1685 h 960945"/>
                <a:gd name="connsiteX4" fmla="*/ 184963 w 186648"/>
                <a:gd name="connsiteY4" fmla="*/ 1087 h 960945"/>
                <a:gd name="connsiteX5" fmla="*/ 185561 w 186648"/>
                <a:gd name="connsiteY5" fmla="*/ 7754 h 960945"/>
                <a:gd name="connsiteX6" fmla="*/ 9459 w 186648"/>
                <a:gd name="connsiteY6" fmla="*/ 492584 h 960945"/>
                <a:gd name="connsiteX7" fmla="*/ 166216 w 186648"/>
                <a:gd name="connsiteY7" fmla="*/ 953310 h 960945"/>
                <a:gd name="connsiteX8" fmla="*/ 165361 w 186648"/>
                <a:gd name="connsiteY8" fmla="*/ 959949 h 960945"/>
                <a:gd name="connsiteX9" fmla="*/ 162484 w 186648"/>
                <a:gd name="connsiteY9" fmla="*/ 960917 h 96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48" h="960945">
                  <a:moveTo>
                    <a:pt x="162455" y="960946"/>
                  </a:moveTo>
                  <a:cubicBezTo>
                    <a:pt x="161031" y="960946"/>
                    <a:pt x="159635" y="960319"/>
                    <a:pt x="158723" y="959094"/>
                  </a:cubicBezTo>
                  <a:cubicBezTo>
                    <a:pt x="54873" y="824360"/>
                    <a:pt x="0" y="663045"/>
                    <a:pt x="0" y="492584"/>
                  </a:cubicBezTo>
                  <a:cubicBezTo>
                    <a:pt x="0" y="313290"/>
                    <a:pt x="63335" y="138955"/>
                    <a:pt x="178296" y="1685"/>
                  </a:cubicBezTo>
                  <a:cubicBezTo>
                    <a:pt x="179977" y="-309"/>
                    <a:pt x="182940" y="-565"/>
                    <a:pt x="184963" y="1087"/>
                  </a:cubicBezTo>
                  <a:cubicBezTo>
                    <a:pt x="186957" y="2768"/>
                    <a:pt x="187214" y="5731"/>
                    <a:pt x="185561" y="7754"/>
                  </a:cubicBezTo>
                  <a:cubicBezTo>
                    <a:pt x="71996" y="143314"/>
                    <a:pt x="9459" y="315484"/>
                    <a:pt x="9459" y="492584"/>
                  </a:cubicBezTo>
                  <a:cubicBezTo>
                    <a:pt x="9459" y="669683"/>
                    <a:pt x="63677" y="820258"/>
                    <a:pt x="166216" y="953310"/>
                  </a:cubicBezTo>
                  <a:cubicBezTo>
                    <a:pt x="167811" y="955390"/>
                    <a:pt x="167413" y="958353"/>
                    <a:pt x="165361" y="959949"/>
                  </a:cubicBezTo>
                  <a:cubicBezTo>
                    <a:pt x="164507" y="960604"/>
                    <a:pt x="163481" y="960917"/>
                    <a:pt x="162484" y="960917"/>
                  </a:cubicBezTo>
                  <a:close/>
                </a:path>
              </a:pathLst>
            </a:custGeom>
            <a:solidFill>
              <a:srgbClr val="71767C"/>
            </a:solidFill>
            <a:ln w="284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C93AB1A-E88A-E4CA-0892-EE5D558AF49B}"/>
                </a:ext>
              </a:extLst>
            </p:cNvPr>
            <p:cNvSpPr/>
            <p:nvPr/>
          </p:nvSpPr>
          <p:spPr>
            <a:xfrm>
              <a:off x="4960696" y="3539540"/>
              <a:ext cx="60906" cy="60905"/>
            </a:xfrm>
            <a:custGeom>
              <a:avLst/>
              <a:gdLst>
                <a:gd name="connsiteX0" fmla="*/ 7854 w 71066"/>
                <a:gd name="connsiteY0" fmla="*/ 57799 h 71065"/>
                <a:gd name="connsiteX1" fmla="*/ 57799 w 71066"/>
                <a:gd name="connsiteY1" fmla="*/ 63212 h 71065"/>
                <a:gd name="connsiteX2" fmla="*/ 63212 w 71066"/>
                <a:gd name="connsiteY2" fmla="*/ 13267 h 71065"/>
                <a:gd name="connsiteX3" fmla="*/ 13267 w 71066"/>
                <a:gd name="connsiteY3" fmla="*/ 7854 h 71065"/>
                <a:gd name="connsiteX4" fmla="*/ 7854 w 71066"/>
                <a:gd name="connsiteY4" fmla="*/ 57799 h 7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 h="71065">
                  <a:moveTo>
                    <a:pt x="7854" y="57799"/>
                  </a:moveTo>
                  <a:cubicBezTo>
                    <a:pt x="20134" y="73098"/>
                    <a:pt x="42499" y="75520"/>
                    <a:pt x="57799" y="63212"/>
                  </a:cubicBezTo>
                  <a:cubicBezTo>
                    <a:pt x="73098" y="50904"/>
                    <a:pt x="75520" y="28567"/>
                    <a:pt x="63212" y="13267"/>
                  </a:cubicBezTo>
                  <a:cubicBezTo>
                    <a:pt x="50932" y="-2032"/>
                    <a:pt x="28567" y="-4454"/>
                    <a:pt x="13267" y="7854"/>
                  </a:cubicBezTo>
                  <a:cubicBezTo>
                    <a:pt x="-2032" y="20162"/>
                    <a:pt x="-4454" y="42499"/>
                    <a:pt x="7854" y="57799"/>
                  </a:cubicBezTo>
                  <a:close/>
                </a:path>
              </a:pathLst>
            </a:custGeom>
            <a:solidFill>
              <a:srgbClr val="71767C"/>
            </a:solidFill>
            <a:ln w="2848" cap="flat">
              <a:noFill/>
              <a:prstDash val="solid"/>
              <a:miter/>
            </a:ln>
          </p:spPr>
          <p:txBody>
            <a:bodyPr rtlCol="0" anchor="ctr"/>
            <a:lstStyle/>
            <a:p>
              <a:endParaRPr lang="en-US"/>
            </a:p>
          </p:txBody>
        </p:sp>
      </p:grpSp>
      <p:sp>
        <p:nvSpPr>
          <p:cNvPr id="65" name="Oval 64">
            <a:extLst>
              <a:ext uri="{FF2B5EF4-FFF2-40B4-BE49-F238E27FC236}">
                <a16:creationId xmlns:a16="http://schemas.microsoft.com/office/drawing/2014/main" id="{676EA9FA-4220-EE96-6C52-3C90478F5860}"/>
              </a:ext>
            </a:extLst>
          </p:cNvPr>
          <p:cNvSpPr/>
          <p:nvPr/>
        </p:nvSpPr>
        <p:spPr>
          <a:xfrm rot="16200000">
            <a:off x="4032016" y="1453403"/>
            <a:ext cx="2966777" cy="2965511"/>
          </a:xfrm>
          <a:prstGeom prst="ellipse">
            <a:avLst/>
          </a:prstGeom>
          <a:noFill/>
          <a:ln w="9525" cap="flat" cmpd="sng" algn="ctr">
            <a:noFill/>
            <a:prstDash val="solid"/>
          </a:ln>
          <a:effectLst/>
        </p:spPr>
        <p:txBody>
          <a:bodyPr rtlCol="0" anchor="ctr">
            <a:prstTxWarp prst="textArchUp">
              <a:avLst/>
            </a:prstTxWarp>
          </a:bodyPr>
          <a:lstStyle/>
          <a:p>
            <a:pPr algn="ctr" defTabSz="914333">
              <a:spcBef>
                <a:spcPts val="500"/>
              </a:spcBef>
            </a:pPr>
            <a:r>
              <a:rPr lang="en-US" sz="1600" b="1" kern="0">
                <a:solidFill>
                  <a:srgbClr val="18837E"/>
                </a:solidFill>
              </a:rPr>
              <a:t>Breaking Patterns</a:t>
            </a:r>
          </a:p>
        </p:txBody>
      </p:sp>
      <p:sp>
        <p:nvSpPr>
          <p:cNvPr id="66" name="Oval 65">
            <a:extLst>
              <a:ext uri="{FF2B5EF4-FFF2-40B4-BE49-F238E27FC236}">
                <a16:creationId xmlns:a16="http://schemas.microsoft.com/office/drawing/2014/main" id="{21BC8C42-7EC9-76D8-815B-FC4526E7AE9F}"/>
              </a:ext>
            </a:extLst>
          </p:cNvPr>
          <p:cNvSpPr/>
          <p:nvPr/>
        </p:nvSpPr>
        <p:spPr>
          <a:xfrm rot="5400000">
            <a:off x="4032015" y="1453402"/>
            <a:ext cx="2966777" cy="2965511"/>
          </a:xfrm>
          <a:prstGeom prst="ellipse">
            <a:avLst/>
          </a:prstGeom>
          <a:noFill/>
          <a:ln w="9525" cap="flat" cmpd="sng" algn="ctr">
            <a:noFill/>
            <a:prstDash val="solid"/>
          </a:ln>
          <a:effectLst/>
        </p:spPr>
        <p:txBody>
          <a:bodyPr rtlCol="0" anchor="ctr">
            <a:prstTxWarp prst="textArchUp">
              <a:avLst/>
            </a:prstTxWarp>
          </a:bodyPr>
          <a:lstStyle/>
          <a:p>
            <a:pPr algn="ctr" defTabSz="914333">
              <a:spcBef>
                <a:spcPts val="500"/>
              </a:spcBef>
            </a:pPr>
            <a:r>
              <a:rPr lang="en-US" sz="1600" b="1" kern="0">
                <a:solidFill>
                  <a:srgbClr val="9E2896"/>
                </a:solidFill>
              </a:rPr>
              <a:t>Changes Needed</a:t>
            </a:r>
          </a:p>
        </p:txBody>
      </p:sp>
      <p:sp>
        <p:nvSpPr>
          <p:cNvPr id="68" name="TextBox 67">
            <a:extLst>
              <a:ext uri="{FF2B5EF4-FFF2-40B4-BE49-F238E27FC236}">
                <a16:creationId xmlns:a16="http://schemas.microsoft.com/office/drawing/2014/main" id="{9BCBA181-2A60-13CE-2659-40CCFB333045}"/>
              </a:ext>
            </a:extLst>
          </p:cNvPr>
          <p:cNvSpPr txBox="1"/>
          <p:nvPr/>
        </p:nvSpPr>
        <p:spPr>
          <a:xfrm>
            <a:off x="4935547" y="2705267"/>
            <a:ext cx="1095059" cy="509025"/>
          </a:xfrm>
          <a:prstGeom prst="rect">
            <a:avLst/>
          </a:prstGeom>
          <a:noFill/>
        </p:spPr>
        <p:txBody>
          <a:bodyPr wrap="square" lIns="0" tIns="0" rIns="0" bIns="0" rtlCol="0">
            <a:noAutofit/>
          </a:bodyPr>
          <a:lstStyle/>
          <a:p>
            <a:pPr algn="ctr" defTabSz="914333">
              <a:spcBef>
                <a:spcPts val="500"/>
              </a:spcBef>
            </a:pPr>
            <a:r>
              <a:rPr lang="en-US" sz="1600" kern="0">
                <a:solidFill>
                  <a:schemeClr val="accent4">
                    <a:lumMod val="50000"/>
                  </a:schemeClr>
                </a:solidFill>
              </a:rPr>
              <a:t>AI First Engineering</a:t>
            </a:r>
          </a:p>
        </p:txBody>
      </p:sp>
      <p:sp>
        <p:nvSpPr>
          <p:cNvPr id="71" name="Text Placeholder 9">
            <a:extLst>
              <a:ext uri="{FF2B5EF4-FFF2-40B4-BE49-F238E27FC236}">
                <a16:creationId xmlns:a16="http://schemas.microsoft.com/office/drawing/2014/main" id="{068AE180-5114-8E45-64FC-99A6D8A097C7}"/>
              </a:ext>
            </a:extLst>
          </p:cNvPr>
          <p:cNvSpPr>
            <a:spLocks noGrp="1"/>
          </p:cNvSpPr>
          <p:nvPr>
            <p:ph type="body" sz="quarter" idx="15"/>
          </p:nvPr>
        </p:nvSpPr>
        <p:spPr>
          <a:xfrm>
            <a:off x="205370" y="259291"/>
            <a:ext cx="10558460" cy="388787"/>
          </a:xfrm>
        </p:spPr>
        <p:txBody>
          <a:bodyPr/>
          <a:lstStyle/>
          <a:p>
            <a:r>
              <a:rPr lang="en-US">
                <a:solidFill>
                  <a:srgbClr val="007BC0"/>
                </a:solidFill>
              </a:rPr>
              <a:t>AI First Engineering – Break the Patterns to Reimagine</a:t>
            </a:r>
          </a:p>
        </p:txBody>
      </p:sp>
    </p:spTree>
    <p:extLst>
      <p:ext uri="{BB962C8B-B14F-4D97-AF65-F5344CB8AC3E}">
        <p14:creationId xmlns:p14="http://schemas.microsoft.com/office/powerpoint/2010/main" val="238400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A70FC4-01C7-F38E-2771-F0049D7792CE}"/>
              </a:ext>
            </a:extLst>
          </p:cNvPr>
          <p:cNvSpPr>
            <a:spLocks noGrp="1"/>
          </p:cNvSpPr>
          <p:nvPr>
            <p:ph type="body" sz="quarter" idx="15"/>
          </p:nvPr>
        </p:nvSpPr>
        <p:spPr>
          <a:xfrm>
            <a:off x="347758" y="235139"/>
            <a:ext cx="10558460" cy="394339"/>
          </a:xfrm>
          <a:ln w="19050">
            <a:noFill/>
          </a:ln>
        </p:spPr>
        <p:txBody>
          <a:bodyPr vert="horz" wrap="square" lIns="0" tIns="0" rIns="0" bIns="0" rtlCol="0">
            <a:spAutoFit/>
          </a:bodyPr>
          <a:lstStyle/>
          <a:p>
            <a:pPr defTabSz="1016041" fontAlgn="base">
              <a:spcBef>
                <a:spcPct val="0"/>
              </a:spcBef>
              <a:spcAft>
                <a:spcPct val="0"/>
              </a:spcAft>
            </a:pPr>
            <a:r>
              <a:rPr lang="en-US" sz="2879" b="1" kern="1200">
                <a:solidFill>
                  <a:srgbClr val="002060"/>
                </a:solidFill>
                <a:latin typeface="Bosch Office Sans" pitchFamily="2" charset="0"/>
              </a:rPr>
              <a:t>Keynote</a:t>
            </a:r>
          </a:p>
        </p:txBody>
      </p:sp>
      <p:sp>
        <p:nvSpPr>
          <p:cNvPr id="2" name="Rectangle: Rounded Corners 1">
            <a:extLst>
              <a:ext uri="{FF2B5EF4-FFF2-40B4-BE49-F238E27FC236}">
                <a16:creationId xmlns:a16="http://schemas.microsoft.com/office/drawing/2014/main" id="{8F3BBC69-A64D-AA94-587E-91FBF6FB8EB1}"/>
              </a:ext>
            </a:extLst>
          </p:cNvPr>
          <p:cNvSpPr/>
          <p:nvPr/>
        </p:nvSpPr>
        <p:spPr>
          <a:xfrm>
            <a:off x="347758" y="861998"/>
            <a:ext cx="10284942" cy="410197"/>
          </a:xfrm>
          <a:prstGeom prst="roundRect">
            <a:avLst/>
          </a:prstGeom>
          <a:solidFill>
            <a:schemeClr val="bg2">
              <a:lumMod val="20000"/>
              <a:lumOff val="80000"/>
            </a:schemeClr>
          </a:solidFill>
          <a:ln w="9525" cap="flat" cmpd="sng" algn="ctr">
            <a:solidFill>
              <a:schemeClr val="tx2">
                <a:lumMod val="20000"/>
                <a:lumOff val="80000"/>
              </a:schemeClr>
            </a:solid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sp>
        <p:nvSpPr>
          <p:cNvPr id="4" name="Rectangle: Rounded Corners 3">
            <a:extLst>
              <a:ext uri="{FF2B5EF4-FFF2-40B4-BE49-F238E27FC236}">
                <a16:creationId xmlns:a16="http://schemas.microsoft.com/office/drawing/2014/main" id="{ADD3968A-26A8-C416-3EDD-E9A74CD9272C}"/>
              </a:ext>
            </a:extLst>
          </p:cNvPr>
          <p:cNvSpPr/>
          <p:nvPr/>
        </p:nvSpPr>
        <p:spPr>
          <a:xfrm>
            <a:off x="347758" y="1357175"/>
            <a:ext cx="10284942" cy="410197"/>
          </a:xfrm>
          <a:prstGeom prst="roundRect">
            <a:avLst/>
          </a:prstGeom>
          <a:solidFill>
            <a:schemeClr val="bg2">
              <a:lumMod val="20000"/>
              <a:lumOff val="80000"/>
            </a:schemeClr>
          </a:solidFill>
          <a:ln w="9525" cap="flat" cmpd="sng" algn="ctr">
            <a:solidFill>
              <a:schemeClr val="tx2">
                <a:lumMod val="20000"/>
                <a:lumOff val="80000"/>
              </a:schemeClr>
            </a:solid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sp>
        <p:nvSpPr>
          <p:cNvPr id="6" name="Rectangle: Rounded Corners 5">
            <a:extLst>
              <a:ext uri="{FF2B5EF4-FFF2-40B4-BE49-F238E27FC236}">
                <a16:creationId xmlns:a16="http://schemas.microsoft.com/office/drawing/2014/main" id="{14868966-E19C-3F2C-309E-C7AD04337398}"/>
              </a:ext>
            </a:extLst>
          </p:cNvPr>
          <p:cNvSpPr/>
          <p:nvPr/>
        </p:nvSpPr>
        <p:spPr>
          <a:xfrm>
            <a:off x="414358" y="928596"/>
            <a:ext cx="1897096" cy="273076"/>
          </a:xfrm>
          <a:prstGeom prst="roundRect">
            <a:avLst/>
          </a:prstGeom>
          <a:solidFill>
            <a:srgbClr val="004975"/>
          </a:solidFill>
          <a:ln w="9525" cap="flat" cmpd="sng" algn="ctr">
            <a:solidFill>
              <a:srgbClr val="3F136C"/>
            </a:solidFill>
            <a:prstDash val="solid"/>
          </a:ln>
          <a:effectLst/>
        </p:spPr>
        <p:txBody>
          <a:bodyPr rtlCol="0" anchor="ctr"/>
          <a:lstStyle/>
          <a:p>
            <a:pPr algn="ctr" defTabSz="822686" fontAlgn="auto">
              <a:spcBef>
                <a:spcPts val="0"/>
              </a:spcBef>
              <a:spcAft>
                <a:spcPts val="0"/>
              </a:spcAft>
              <a:defRPr/>
            </a:pPr>
            <a:r>
              <a:rPr lang="en-US" sz="1260" b="1" kern="0">
                <a:solidFill>
                  <a:prstClr val="white"/>
                </a:solidFill>
                <a:latin typeface="Bosch Office Sans"/>
              </a:rPr>
              <a:t>Title</a:t>
            </a:r>
          </a:p>
        </p:txBody>
      </p:sp>
      <p:sp>
        <p:nvSpPr>
          <p:cNvPr id="7" name="Rectangle: Rounded Corners 6">
            <a:extLst>
              <a:ext uri="{FF2B5EF4-FFF2-40B4-BE49-F238E27FC236}">
                <a16:creationId xmlns:a16="http://schemas.microsoft.com/office/drawing/2014/main" id="{6E1CADB4-07DE-1E9F-2F2D-C2F1C1D6B9DD}"/>
              </a:ext>
            </a:extLst>
          </p:cNvPr>
          <p:cNvSpPr/>
          <p:nvPr/>
        </p:nvSpPr>
        <p:spPr>
          <a:xfrm>
            <a:off x="414358" y="1423773"/>
            <a:ext cx="1897096" cy="273076"/>
          </a:xfrm>
          <a:prstGeom prst="roundRect">
            <a:avLst/>
          </a:prstGeom>
          <a:solidFill>
            <a:srgbClr val="004975"/>
          </a:solidFill>
          <a:ln w="9525" cap="flat" cmpd="sng" algn="ctr">
            <a:solidFill>
              <a:srgbClr val="3F136C"/>
            </a:solidFill>
            <a:prstDash val="solid"/>
          </a:ln>
          <a:effectLst/>
        </p:spPr>
        <p:txBody>
          <a:bodyPr rtlCol="0" anchor="ctr"/>
          <a:lstStyle/>
          <a:p>
            <a:pPr algn="ctr" defTabSz="822686" fontAlgn="auto">
              <a:spcBef>
                <a:spcPts val="0"/>
              </a:spcBef>
              <a:spcAft>
                <a:spcPts val="0"/>
              </a:spcAft>
              <a:defRPr/>
            </a:pPr>
            <a:r>
              <a:rPr lang="en-US" sz="1260" b="1" kern="0">
                <a:solidFill>
                  <a:prstClr val="white"/>
                </a:solidFill>
                <a:latin typeface="Bosch Office Sans"/>
              </a:rPr>
              <a:t>Target Audience</a:t>
            </a:r>
          </a:p>
        </p:txBody>
      </p:sp>
      <p:sp>
        <p:nvSpPr>
          <p:cNvPr id="9" name="TextBox 8">
            <a:extLst>
              <a:ext uri="{FF2B5EF4-FFF2-40B4-BE49-F238E27FC236}">
                <a16:creationId xmlns:a16="http://schemas.microsoft.com/office/drawing/2014/main" id="{9744FDCB-8535-0483-97A0-DD52A4E1A6C1}"/>
              </a:ext>
            </a:extLst>
          </p:cNvPr>
          <p:cNvSpPr txBox="1"/>
          <p:nvPr/>
        </p:nvSpPr>
        <p:spPr>
          <a:xfrm>
            <a:off x="2378053" y="932589"/>
            <a:ext cx="5504400" cy="286232"/>
          </a:xfrm>
          <a:prstGeom prst="rect">
            <a:avLst/>
          </a:prstGeom>
          <a:noFill/>
        </p:spPr>
        <p:txBody>
          <a:bodyPr wrap="square">
            <a:spAutoFit/>
          </a:bodyPr>
          <a:lstStyle/>
          <a:p>
            <a:pPr defTabSz="914333" fontAlgn="auto">
              <a:spcBef>
                <a:spcPts val="500"/>
              </a:spcBef>
              <a:spcAft>
                <a:spcPts val="0"/>
              </a:spcAft>
              <a:defRPr/>
            </a:pPr>
            <a:r>
              <a:rPr lang="en-US" sz="1260">
                <a:solidFill>
                  <a:prstClr val="black"/>
                </a:solidFill>
              </a:rPr>
              <a:t>Leveraging </a:t>
            </a:r>
            <a:r>
              <a:rPr lang="en-US" sz="1260" err="1">
                <a:solidFill>
                  <a:prstClr val="black"/>
                </a:solidFill>
              </a:rPr>
              <a:t>GenAI</a:t>
            </a:r>
            <a:r>
              <a:rPr lang="en-US" sz="1260">
                <a:solidFill>
                  <a:prstClr val="black"/>
                </a:solidFill>
              </a:rPr>
              <a:t> in Engineering</a:t>
            </a:r>
          </a:p>
        </p:txBody>
      </p:sp>
      <p:sp>
        <p:nvSpPr>
          <p:cNvPr id="11" name="Rectangle: Rounded Corners 10">
            <a:extLst>
              <a:ext uri="{FF2B5EF4-FFF2-40B4-BE49-F238E27FC236}">
                <a16:creationId xmlns:a16="http://schemas.microsoft.com/office/drawing/2014/main" id="{E867D28E-4C9F-7009-CD7A-2CBE2FDFFF6C}"/>
              </a:ext>
            </a:extLst>
          </p:cNvPr>
          <p:cNvSpPr/>
          <p:nvPr/>
        </p:nvSpPr>
        <p:spPr>
          <a:xfrm>
            <a:off x="351674" y="1870402"/>
            <a:ext cx="10284942" cy="410197"/>
          </a:xfrm>
          <a:prstGeom prst="roundRect">
            <a:avLst/>
          </a:prstGeom>
          <a:solidFill>
            <a:schemeClr val="bg2">
              <a:lumMod val="20000"/>
              <a:lumOff val="80000"/>
            </a:schemeClr>
          </a:solidFill>
          <a:ln w="9525" cap="flat" cmpd="sng" algn="ctr">
            <a:solidFill>
              <a:schemeClr val="tx2">
                <a:lumMod val="20000"/>
                <a:lumOff val="80000"/>
              </a:schemeClr>
            </a:solid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sp>
        <p:nvSpPr>
          <p:cNvPr id="12" name="Rectangle: Rounded Corners 11">
            <a:extLst>
              <a:ext uri="{FF2B5EF4-FFF2-40B4-BE49-F238E27FC236}">
                <a16:creationId xmlns:a16="http://schemas.microsoft.com/office/drawing/2014/main" id="{2EE36DA1-BD8A-3B91-8ED6-1A213FEA515B}"/>
              </a:ext>
            </a:extLst>
          </p:cNvPr>
          <p:cNvSpPr/>
          <p:nvPr/>
        </p:nvSpPr>
        <p:spPr>
          <a:xfrm>
            <a:off x="418274" y="1937000"/>
            <a:ext cx="1897096" cy="273076"/>
          </a:xfrm>
          <a:prstGeom prst="roundRect">
            <a:avLst/>
          </a:prstGeom>
          <a:solidFill>
            <a:srgbClr val="004975"/>
          </a:solidFill>
          <a:ln w="9525" cap="flat" cmpd="sng" algn="ctr">
            <a:solidFill>
              <a:srgbClr val="3F136C"/>
            </a:solidFill>
            <a:prstDash val="solid"/>
          </a:ln>
          <a:effectLst/>
        </p:spPr>
        <p:txBody>
          <a:bodyPr rtlCol="0" anchor="ctr"/>
          <a:lstStyle/>
          <a:p>
            <a:pPr algn="ctr" defTabSz="822686" fontAlgn="auto">
              <a:spcBef>
                <a:spcPts val="0"/>
              </a:spcBef>
              <a:spcAft>
                <a:spcPts val="0"/>
              </a:spcAft>
              <a:defRPr/>
            </a:pPr>
            <a:r>
              <a:rPr lang="en-US" sz="1260" b="1" kern="0">
                <a:solidFill>
                  <a:prstClr val="white"/>
                </a:solidFill>
                <a:latin typeface="Bosch Office Sans"/>
              </a:rPr>
              <a:t>Intent</a:t>
            </a:r>
          </a:p>
        </p:txBody>
      </p:sp>
      <p:sp>
        <p:nvSpPr>
          <p:cNvPr id="13" name="TextBox 12">
            <a:extLst>
              <a:ext uri="{FF2B5EF4-FFF2-40B4-BE49-F238E27FC236}">
                <a16:creationId xmlns:a16="http://schemas.microsoft.com/office/drawing/2014/main" id="{A180791B-B536-E681-6688-B5C1991BC39B}"/>
              </a:ext>
            </a:extLst>
          </p:cNvPr>
          <p:cNvSpPr txBox="1"/>
          <p:nvPr/>
        </p:nvSpPr>
        <p:spPr>
          <a:xfrm>
            <a:off x="2378053" y="1424869"/>
            <a:ext cx="7580798" cy="286232"/>
          </a:xfrm>
          <a:prstGeom prst="rect">
            <a:avLst/>
          </a:prstGeom>
          <a:noFill/>
        </p:spPr>
        <p:txBody>
          <a:bodyPr wrap="square">
            <a:spAutoFit/>
          </a:bodyPr>
          <a:lstStyle/>
          <a:p>
            <a:pPr defTabSz="914333" fontAlgn="auto">
              <a:spcBef>
                <a:spcPts val="500"/>
              </a:spcBef>
              <a:spcAft>
                <a:spcPts val="0"/>
              </a:spcAft>
              <a:defRPr/>
            </a:pPr>
            <a:r>
              <a:rPr lang="en-US" sz="1260">
                <a:solidFill>
                  <a:prstClr val="black"/>
                </a:solidFill>
              </a:rPr>
              <a:t>Engineering Heads from software hardware and mechanical engineering, NEs, PRMs, BDO</a:t>
            </a:r>
          </a:p>
        </p:txBody>
      </p:sp>
      <p:sp>
        <p:nvSpPr>
          <p:cNvPr id="14" name="TextBox 13">
            <a:extLst>
              <a:ext uri="{FF2B5EF4-FFF2-40B4-BE49-F238E27FC236}">
                <a16:creationId xmlns:a16="http://schemas.microsoft.com/office/drawing/2014/main" id="{3672F36B-4CA5-4F16-1760-7CFA1F64BE9F}"/>
              </a:ext>
            </a:extLst>
          </p:cNvPr>
          <p:cNvSpPr txBox="1"/>
          <p:nvPr/>
        </p:nvSpPr>
        <p:spPr>
          <a:xfrm>
            <a:off x="2378054" y="1937000"/>
            <a:ext cx="7322228" cy="286232"/>
          </a:xfrm>
          <a:prstGeom prst="rect">
            <a:avLst/>
          </a:prstGeom>
          <a:noFill/>
        </p:spPr>
        <p:txBody>
          <a:bodyPr wrap="square">
            <a:spAutoFit/>
          </a:bodyPr>
          <a:lstStyle/>
          <a:p>
            <a:pPr defTabSz="914333" fontAlgn="auto">
              <a:spcBef>
                <a:spcPts val="500"/>
              </a:spcBef>
              <a:spcAft>
                <a:spcPts val="0"/>
              </a:spcAft>
              <a:defRPr/>
            </a:pPr>
            <a:r>
              <a:rPr lang="en-US" sz="1260">
                <a:solidFill>
                  <a:prstClr val="black"/>
                </a:solidFill>
              </a:rPr>
              <a:t>Our intent is to nudge the audience regarding faster adoption of </a:t>
            </a:r>
            <a:r>
              <a:rPr lang="en-US" sz="1260" err="1">
                <a:solidFill>
                  <a:prstClr val="black"/>
                </a:solidFill>
              </a:rPr>
              <a:t>GenAI</a:t>
            </a:r>
            <a:r>
              <a:rPr lang="en-US" sz="1260">
                <a:solidFill>
                  <a:prstClr val="black"/>
                </a:solidFill>
              </a:rPr>
              <a:t> to stay ahead.</a:t>
            </a:r>
          </a:p>
        </p:txBody>
      </p:sp>
      <p:sp>
        <p:nvSpPr>
          <p:cNvPr id="15" name="Rectangle: Rounded Corners 14">
            <a:extLst>
              <a:ext uri="{FF2B5EF4-FFF2-40B4-BE49-F238E27FC236}">
                <a16:creationId xmlns:a16="http://schemas.microsoft.com/office/drawing/2014/main" id="{140FC233-2BD5-36C3-9765-7DB6599DECF4}"/>
              </a:ext>
            </a:extLst>
          </p:cNvPr>
          <p:cNvSpPr/>
          <p:nvPr/>
        </p:nvSpPr>
        <p:spPr>
          <a:xfrm>
            <a:off x="355591" y="2391845"/>
            <a:ext cx="10277109" cy="295812"/>
          </a:xfrm>
          <a:prstGeom prst="roundRect">
            <a:avLst/>
          </a:prstGeom>
          <a:solidFill>
            <a:srgbClr val="0084BC"/>
          </a:solidFill>
          <a:ln w="9525" cap="flat" cmpd="sng" algn="ctr">
            <a:solidFill>
              <a:srgbClr val="3F136C"/>
            </a:solidFill>
            <a:prstDash val="solid"/>
          </a:ln>
          <a:effectLst/>
        </p:spPr>
        <p:txBody>
          <a:bodyPr rtlCol="0" anchor="ctr"/>
          <a:lstStyle/>
          <a:p>
            <a:pPr algn="ctr" defTabSz="822686" fontAlgn="auto">
              <a:spcBef>
                <a:spcPts val="0"/>
              </a:spcBef>
              <a:spcAft>
                <a:spcPts val="0"/>
              </a:spcAft>
              <a:defRPr/>
            </a:pPr>
            <a:r>
              <a:rPr lang="en-US" sz="1260" b="1" kern="0">
                <a:solidFill>
                  <a:prstClr val="white"/>
                </a:solidFill>
                <a:latin typeface="Bosch Office Sans"/>
              </a:rPr>
              <a:t>Perceived expectation from Audience </a:t>
            </a:r>
          </a:p>
        </p:txBody>
      </p:sp>
      <p:pic>
        <p:nvPicPr>
          <p:cNvPr id="16" name="Picture 2">
            <a:extLst>
              <a:ext uri="{FF2B5EF4-FFF2-40B4-BE49-F238E27FC236}">
                <a16:creationId xmlns:a16="http://schemas.microsoft.com/office/drawing/2014/main" id="{F4B2A3E1-8FC5-1472-3A39-61FE4A2F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167" y="4003338"/>
            <a:ext cx="6366305" cy="16629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C58B5FA-BE98-6921-64E9-26DD90F0315B}"/>
              </a:ext>
            </a:extLst>
          </p:cNvPr>
          <p:cNvSpPr/>
          <p:nvPr/>
        </p:nvSpPr>
        <p:spPr>
          <a:xfrm>
            <a:off x="493490" y="2695492"/>
            <a:ext cx="4818942" cy="1241506"/>
          </a:xfrm>
          <a:prstGeom prst="rect">
            <a:avLst/>
          </a:prstGeom>
          <a:solidFill>
            <a:srgbClr val="F0F0F0"/>
          </a:solidFill>
          <a:ln w="9525" cap="flat" cmpd="sng" algn="ctr">
            <a:solidFill>
              <a:schemeClr val="tx2">
                <a:lumMod val="20000"/>
                <a:lumOff val="80000"/>
              </a:schemeClr>
            </a:solid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sp>
        <p:nvSpPr>
          <p:cNvPr id="18" name="Rectangle 17">
            <a:extLst>
              <a:ext uri="{FF2B5EF4-FFF2-40B4-BE49-F238E27FC236}">
                <a16:creationId xmlns:a16="http://schemas.microsoft.com/office/drawing/2014/main" id="{78E759CA-E130-6DA0-4B48-8E76FDC4D2DE}"/>
              </a:ext>
            </a:extLst>
          </p:cNvPr>
          <p:cNvSpPr/>
          <p:nvPr/>
        </p:nvSpPr>
        <p:spPr>
          <a:xfrm>
            <a:off x="5586673" y="2694816"/>
            <a:ext cx="4818942" cy="1241506"/>
          </a:xfrm>
          <a:prstGeom prst="rect">
            <a:avLst/>
          </a:prstGeom>
          <a:solidFill>
            <a:srgbClr val="F0F0F0"/>
          </a:solidFill>
          <a:ln w="9525" cap="flat" cmpd="sng" algn="ctr">
            <a:solidFill>
              <a:schemeClr val="tx2">
                <a:lumMod val="20000"/>
                <a:lumOff val="80000"/>
              </a:schemeClr>
            </a:solidFill>
            <a:prstDash val="solid"/>
          </a:ln>
          <a:effectLst/>
        </p:spPr>
        <p:txBody>
          <a:bodyPr rtlCol="0" anchor="ctr"/>
          <a:lstStyle/>
          <a:p>
            <a:pPr algn="ctr" defTabSz="822686" fontAlgn="auto">
              <a:spcBef>
                <a:spcPts val="0"/>
              </a:spcBef>
              <a:spcAft>
                <a:spcPts val="0"/>
              </a:spcAft>
              <a:defRPr/>
            </a:pPr>
            <a:endParaRPr lang="en-US" sz="1619" kern="0">
              <a:solidFill>
                <a:srgbClr val="000000"/>
              </a:solidFill>
              <a:latin typeface="Bosch Office Sans"/>
            </a:endParaRPr>
          </a:p>
        </p:txBody>
      </p:sp>
      <p:sp>
        <p:nvSpPr>
          <p:cNvPr id="20" name="TextBox 19">
            <a:extLst>
              <a:ext uri="{FF2B5EF4-FFF2-40B4-BE49-F238E27FC236}">
                <a16:creationId xmlns:a16="http://schemas.microsoft.com/office/drawing/2014/main" id="{5204AAD9-AA28-90DC-0561-C808C6AB91CC}"/>
              </a:ext>
            </a:extLst>
          </p:cNvPr>
          <p:cNvSpPr txBox="1"/>
          <p:nvPr/>
        </p:nvSpPr>
        <p:spPr>
          <a:xfrm>
            <a:off x="540505" y="2677018"/>
            <a:ext cx="4818942" cy="1060290"/>
          </a:xfrm>
          <a:prstGeom prst="rect">
            <a:avLst/>
          </a:prstGeom>
          <a:noFill/>
        </p:spPr>
        <p:txBody>
          <a:bodyPr wrap="square">
            <a:spAutoFit/>
          </a:bodyPr>
          <a:lstStyle/>
          <a:p>
            <a:pPr defTabSz="914333" fontAlgn="auto">
              <a:spcBef>
                <a:spcPts val="500"/>
              </a:spcBef>
              <a:spcAft>
                <a:spcPts val="0"/>
              </a:spcAft>
              <a:defRPr/>
            </a:pPr>
            <a:r>
              <a:rPr lang="en-US" sz="1260" b="1">
                <a:solidFill>
                  <a:prstClr val="black"/>
                </a:solidFill>
              </a:rPr>
              <a:t>Audience may be curious to know </a:t>
            </a:r>
          </a:p>
          <a:p>
            <a:pPr marL="696601" lvl="1" indent="-285729" defTabSz="914333" fontAlgn="auto">
              <a:spcBef>
                <a:spcPts val="500"/>
              </a:spcBef>
              <a:spcAft>
                <a:spcPts val="0"/>
              </a:spcAft>
              <a:buFont typeface="Arial" panose="020B0604020202020204" pitchFamily="34" charset="0"/>
              <a:buChar char="•"/>
              <a:defRPr/>
            </a:pPr>
            <a:r>
              <a:rPr lang="en-US" sz="1260" err="1">
                <a:solidFill>
                  <a:prstClr val="black"/>
                </a:solidFill>
              </a:rPr>
              <a:t>GenAI</a:t>
            </a:r>
            <a:r>
              <a:rPr lang="en-US" sz="1260">
                <a:solidFill>
                  <a:prstClr val="black"/>
                </a:solidFill>
              </a:rPr>
              <a:t> adaption in other GBs in BOSCH</a:t>
            </a:r>
          </a:p>
          <a:p>
            <a:pPr marL="696601" lvl="1" indent="-285729" defTabSz="914333" fontAlgn="auto">
              <a:spcBef>
                <a:spcPts val="500"/>
              </a:spcBef>
              <a:spcAft>
                <a:spcPts val="0"/>
              </a:spcAft>
              <a:buFont typeface="Arial" panose="020B0604020202020204" pitchFamily="34" charset="0"/>
              <a:buChar char="•"/>
              <a:defRPr/>
            </a:pPr>
            <a:r>
              <a:rPr lang="en-US" sz="1260">
                <a:solidFill>
                  <a:prstClr val="black"/>
                </a:solidFill>
              </a:rPr>
              <a:t>Use cases from other GBs</a:t>
            </a:r>
          </a:p>
          <a:p>
            <a:pPr marL="696601" lvl="1" indent="-285729" defTabSz="914333" fontAlgn="auto">
              <a:spcBef>
                <a:spcPts val="500"/>
              </a:spcBef>
              <a:spcAft>
                <a:spcPts val="0"/>
              </a:spcAft>
              <a:buFont typeface="Arial" panose="020B0604020202020204" pitchFamily="34" charset="0"/>
              <a:buChar char="•"/>
              <a:defRPr/>
            </a:pPr>
            <a:r>
              <a:rPr lang="en-US" sz="1260">
                <a:solidFill>
                  <a:prstClr val="black"/>
                </a:solidFill>
              </a:rPr>
              <a:t>How GenAI can be used in HC engineering processes</a:t>
            </a:r>
          </a:p>
        </p:txBody>
      </p:sp>
      <p:sp>
        <p:nvSpPr>
          <p:cNvPr id="22" name="TextBox 21">
            <a:extLst>
              <a:ext uri="{FF2B5EF4-FFF2-40B4-BE49-F238E27FC236}">
                <a16:creationId xmlns:a16="http://schemas.microsoft.com/office/drawing/2014/main" id="{DAC1A963-8E23-3024-FEA7-663DD53BB0CC}"/>
              </a:ext>
            </a:extLst>
          </p:cNvPr>
          <p:cNvSpPr txBox="1"/>
          <p:nvPr/>
        </p:nvSpPr>
        <p:spPr>
          <a:xfrm>
            <a:off x="5611316" y="2723633"/>
            <a:ext cx="4778627" cy="996170"/>
          </a:xfrm>
          <a:prstGeom prst="rect">
            <a:avLst/>
          </a:prstGeom>
          <a:noFill/>
        </p:spPr>
        <p:txBody>
          <a:bodyPr wrap="square">
            <a:spAutoFit/>
          </a:bodyPr>
          <a:lstStyle/>
          <a:p>
            <a:pPr defTabSz="914333" fontAlgn="auto">
              <a:spcBef>
                <a:spcPts val="500"/>
              </a:spcBef>
              <a:spcAft>
                <a:spcPts val="0"/>
              </a:spcAft>
              <a:defRPr/>
            </a:pPr>
            <a:r>
              <a:rPr lang="en-US" sz="1260" b="1">
                <a:solidFill>
                  <a:prstClr val="black"/>
                </a:solidFill>
              </a:rPr>
              <a:t>What we would like to convey to the audience</a:t>
            </a:r>
          </a:p>
          <a:p>
            <a:pPr marL="668432" lvl="1" indent="-257089" defTabSz="914333" fontAlgn="auto">
              <a:spcBef>
                <a:spcPts val="500"/>
              </a:spcBef>
              <a:spcAft>
                <a:spcPts val="0"/>
              </a:spcAft>
              <a:buFont typeface="Arial" panose="020B0604020202020204" pitchFamily="34" charset="0"/>
              <a:buChar char="•"/>
              <a:defRPr/>
            </a:pPr>
            <a:r>
              <a:rPr lang="en-US" sz="1260">
                <a:solidFill>
                  <a:prstClr val="black"/>
                </a:solidFill>
              </a:rPr>
              <a:t>Overall </a:t>
            </a:r>
            <a:r>
              <a:rPr lang="en-US" sz="1260" err="1">
                <a:solidFill>
                  <a:prstClr val="black"/>
                </a:solidFill>
              </a:rPr>
              <a:t>GenAI</a:t>
            </a:r>
            <a:r>
              <a:rPr lang="en-US" sz="1260">
                <a:solidFill>
                  <a:prstClr val="black"/>
                </a:solidFill>
              </a:rPr>
              <a:t> initiative at BGSW</a:t>
            </a:r>
          </a:p>
          <a:p>
            <a:pPr marL="696601" lvl="1" indent="-285729" defTabSz="914333" fontAlgn="auto">
              <a:spcBef>
                <a:spcPts val="500"/>
              </a:spcBef>
              <a:spcAft>
                <a:spcPts val="0"/>
              </a:spcAft>
              <a:buFont typeface="Arial" panose="020B0604020202020204" pitchFamily="34" charset="0"/>
              <a:buChar char="•"/>
              <a:defRPr/>
            </a:pPr>
            <a:r>
              <a:rPr lang="en-US" sz="1260">
                <a:solidFill>
                  <a:prstClr val="black"/>
                </a:solidFill>
              </a:rPr>
              <a:t>Active collaboration between HC and BGSW - driving </a:t>
            </a:r>
            <a:r>
              <a:rPr lang="en-US" sz="1260" err="1">
                <a:solidFill>
                  <a:prstClr val="black"/>
                </a:solidFill>
              </a:rPr>
              <a:t>GenAI</a:t>
            </a:r>
            <a:r>
              <a:rPr lang="en-US" sz="1260">
                <a:solidFill>
                  <a:prstClr val="black"/>
                </a:solidFill>
              </a:rPr>
              <a:t> in Engineering initiatives</a:t>
            </a:r>
          </a:p>
        </p:txBody>
      </p:sp>
    </p:spTree>
    <p:extLst>
      <p:ext uri="{BB962C8B-B14F-4D97-AF65-F5344CB8AC3E}">
        <p14:creationId xmlns:p14="http://schemas.microsoft.com/office/powerpoint/2010/main" val="3858823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CFBCEA93-D464-B2A2-E3F7-753B3BF8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659" y="614253"/>
            <a:ext cx="6366305" cy="166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256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1F4FAB-2E0F-C0C3-66EF-12967862491C}"/>
              </a:ext>
            </a:extLst>
          </p:cNvPr>
          <p:cNvPicPr>
            <a:picLocks noChangeAspect="1"/>
          </p:cNvPicPr>
          <p:nvPr/>
        </p:nvPicPr>
        <p:blipFill>
          <a:blip r:embed="rId3"/>
          <a:stretch>
            <a:fillRect/>
          </a:stretch>
        </p:blipFill>
        <p:spPr>
          <a:xfrm>
            <a:off x="331361" y="195397"/>
            <a:ext cx="4440367" cy="2524776"/>
          </a:xfrm>
          <a:prstGeom prst="rect">
            <a:avLst/>
          </a:prstGeom>
        </p:spPr>
      </p:pic>
      <p:pic>
        <p:nvPicPr>
          <p:cNvPr id="5" name="Picture 4">
            <a:extLst>
              <a:ext uri="{FF2B5EF4-FFF2-40B4-BE49-F238E27FC236}">
                <a16:creationId xmlns:a16="http://schemas.microsoft.com/office/drawing/2014/main" id="{36ABD76E-13E3-A20A-2823-E7BA30737E1E}"/>
              </a:ext>
            </a:extLst>
          </p:cNvPr>
          <p:cNvPicPr>
            <a:picLocks noChangeAspect="1"/>
          </p:cNvPicPr>
          <p:nvPr/>
        </p:nvPicPr>
        <p:blipFill>
          <a:blip r:embed="rId4"/>
          <a:stretch>
            <a:fillRect/>
          </a:stretch>
        </p:blipFill>
        <p:spPr>
          <a:xfrm>
            <a:off x="5484812" y="195397"/>
            <a:ext cx="4644340" cy="2653380"/>
          </a:xfrm>
          <a:prstGeom prst="rect">
            <a:avLst/>
          </a:prstGeom>
        </p:spPr>
      </p:pic>
      <p:pic>
        <p:nvPicPr>
          <p:cNvPr id="7" name="Picture 6">
            <a:extLst>
              <a:ext uri="{FF2B5EF4-FFF2-40B4-BE49-F238E27FC236}">
                <a16:creationId xmlns:a16="http://schemas.microsoft.com/office/drawing/2014/main" id="{8E4745E3-ED2F-DCB8-CC26-7422AEBCFAE3}"/>
              </a:ext>
            </a:extLst>
          </p:cNvPr>
          <p:cNvPicPr>
            <a:picLocks noChangeAspect="1"/>
          </p:cNvPicPr>
          <p:nvPr/>
        </p:nvPicPr>
        <p:blipFill>
          <a:blip r:embed="rId5"/>
          <a:stretch>
            <a:fillRect/>
          </a:stretch>
        </p:blipFill>
        <p:spPr>
          <a:xfrm>
            <a:off x="237275" y="2976776"/>
            <a:ext cx="4534453" cy="2578698"/>
          </a:xfrm>
          <a:prstGeom prst="rect">
            <a:avLst/>
          </a:prstGeom>
        </p:spPr>
      </p:pic>
    </p:spTree>
    <p:extLst>
      <p:ext uri="{BB962C8B-B14F-4D97-AF65-F5344CB8AC3E}">
        <p14:creationId xmlns:p14="http://schemas.microsoft.com/office/powerpoint/2010/main" val="207502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5262E1-461E-3A6D-ADD6-C6EA4D2BEF8A}"/>
              </a:ext>
            </a:extLst>
          </p:cNvPr>
          <p:cNvPicPr>
            <a:picLocks noChangeAspect="1"/>
          </p:cNvPicPr>
          <p:nvPr/>
        </p:nvPicPr>
        <p:blipFill>
          <a:blip r:embed="rId3"/>
          <a:stretch>
            <a:fillRect/>
          </a:stretch>
        </p:blipFill>
        <p:spPr>
          <a:xfrm>
            <a:off x="147137" y="165710"/>
            <a:ext cx="6193181" cy="3391681"/>
          </a:xfrm>
          <a:prstGeom prst="rect">
            <a:avLst/>
          </a:prstGeom>
        </p:spPr>
      </p:pic>
      <p:pic>
        <p:nvPicPr>
          <p:cNvPr id="8" name="Picture 7">
            <a:extLst>
              <a:ext uri="{FF2B5EF4-FFF2-40B4-BE49-F238E27FC236}">
                <a16:creationId xmlns:a16="http://schemas.microsoft.com/office/drawing/2014/main" id="{F7465656-F196-726A-44D0-0D977C1B3039}"/>
              </a:ext>
            </a:extLst>
          </p:cNvPr>
          <p:cNvPicPr>
            <a:picLocks noChangeAspect="1"/>
          </p:cNvPicPr>
          <p:nvPr/>
        </p:nvPicPr>
        <p:blipFill>
          <a:blip r:embed="rId4"/>
          <a:stretch>
            <a:fillRect/>
          </a:stretch>
        </p:blipFill>
        <p:spPr>
          <a:xfrm>
            <a:off x="4943418" y="2574471"/>
            <a:ext cx="5879070" cy="3310411"/>
          </a:xfrm>
          <a:prstGeom prst="rect">
            <a:avLst/>
          </a:prstGeom>
        </p:spPr>
      </p:pic>
    </p:spTree>
    <p:extLst>
      <p:ext uri="{BB962C8B-B14F-4D97-AF65-F5344CB8AC3E}">
        <p14:creationId xmlns:p14="http://schemas.microsoft.com/office/powerpoint/2010/main" val="426068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A456A-8A89-DA7C-FE8C-9C27C0BA561F}"/>
              </a:ext>
            </a:extLst>
          </p:cNvPr>
          <p:cNvPicPr>
            <a:picLocks noChangeAspect="1"/>
          </p:cNvPicPr>
          <p:nvPr/>
        </p:nvPicPr>
        <p:blipFill>
          <a:blip r:embed="rId3"/>
          <a:stretch>
            <a:fillRect/>
          </a:stretch>
        </p:blipFill>
        <p:spPr>
          <a:xfrm>
            <a:off x="699841" y="519774"/>
            <a:ext cx="9569942" cy="5131064"/>
          </a:xfrm>
          <a:prstGeom prst="rect">
            <a:avLst/>
          </a:prstGeom>
        </p:spPr>
      </p:pic>
    </p:spTree>
    <p:extLst>
      <p:ext uri="{BB962C8B-B14F-4D97-AF65-F5344CB8AC3E}">
        <p14:creationId xmlns:p14="http://schemas.microsoft.com/office/powerpoint/2010/main" val="3579519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84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alpha val="76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4F619F8-3307-304B-964C-BE64AC89F3B4}"/>
              </a:ext>
            </a:extLst>
          </p:cNvPr>
          <p:cNvSpPr/>
          <p:nvPr/>
        </p:nvSpPr>
        <p:spPr>
          <a:xfrm>
            <a:off x="3290173" y="1297597"/>
            <a:ext cx="7566910" cy="4110958"/>
          </a:xfrm>
          <a:prstGeom prst="rect">
            <a:avLst/>
          </a:prstGeom>
          <a:solidFill>
            <a:srgbClr val="FFEFD1">
              <a:alpha val="50196"/>
            </a:srgbClr>
          </a:solidFill>
          <a:ln w="9525" cap="flat" cmpd="sng" algn="ctr">
            <a:noFill/>
            <a:prstDash val="solid"/>
          </a:ln>
          <a:effectLst/>
        </p:spPr>
        <p:txBody>
          <a:bodyPr rtlCol="0" anchor="ctr"/>
          <a:lstStyle/>
          <a:p>
            <a:pPr algn="ctr" fontAlgn="auto">
              <a:spcBef>
                <a:spcPts val="0"/>
              </a:spcBef>
              <a:spcAft>
                <a:spcPts val="0"/>
              </a:spcAft>
            </a:pPr>
            <a:endParaRPr lang="en-US" kern="0">
              <a:solidFill>
                <a:srgbClr val="000000"/>
              </a:solidFill>
              <a:latin typeface="Bosch Office Sans"/>
            </a:endParaRPr>
          </a:p>
        </p:txBody>
      </p:sp>
      <p:sp>
        <p:nvSpPr>
          <p:cNvPr id="18" name="Rectangle: Rounded Corners 17">
            <a:extLst>
              <a:ext uri="{FF2B5EF4-FFF2-40B4-BE49-F238E27FC236}">
                <a16:creationId xmlns:a16="http://schemas.microsoft.com/office/drawing/2014/main" id="{C4D1723F-4CFB-36E3-63FE-AACC1FCA32EE}"/>
              </a:ext>
            </a:extLst>
          </p:cNvPr>
          <p:cNvSpPr/>
          <p:nvPr/>
        </p:nvSpPr>
        <p:spPr>
          <a:xfrm>
            <a:off x="288132" y="1499709"/>
            <a:ext cx="2799928" cy="3600682"/>
          </a:xfrm>
          <a:prstGeom prst="roundRect">
            <a:avLst>
              <a:gd name="adj" fmla="val 22979"/>
            </a:avLst>
          </a:prstGeom>
          <a:solidFill>
            <a:srgbClr val="FFEFD1">
              <a:alpha val="50196"/>
            </a:srgbClr>
          </a:solidFill>
          <a:ln w="3175" cap="flat" cmpd="sng" algn="ctr">
            <a:solidFill>
              <a:srgbClr val="996633">
                <a:alpha val="50196"/>
              </a:srgb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4" name="Rectangle: Rounded Corners 63">
            <a:extLst>
              <a:ext uri="{FF2B5EF4-FFF2-40B4-BE49-F238E27FC236}">
                <a16:creationId xmlns:a16="http://schemas.microsoft.com/office/drawing/2014/main" id="{8D87BC4A-1AD8-BBFD-6007-CDFDC058215E}"/>
              </a:ext>
            </a:extLst>
          </p:cNvPr>
          <p:cNvSpPr/>
          <p:nvPr/>
        </p:nvSpPr>
        <p:spPr>
          <a:xfrm>
            <a:off x="3359937" y="1355675"/>
            <a:ext cx="7407957" cy="922770"/>
          </a:xfrm>
          <a:prstGeom prst="roundRect">
            <a:avLst>
              <a:gd name="adj" fmla="val 7125"/>
            </a:avLst>
          </a:prstGeom>
          <a:solidFill>
            <a:srgbClr val="C41C8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 name="TextBox 3">
            <a:extLst>
              <a:ext uri="{FF2B5EF4-FFF2-40B4-BE49-F238E27FC236}">
                <a16:creationId xmlns:a16="http://schemas.microsoft.com/office/drawing/2014/main" id="{078CB3C7-E108-90B6-DE91-B7D9D5B6422C}"/>
              </a:ext>
            </a:extLst>
          </p:cNvPr>
          <p:cNvSpPr txBox="1"/>
          <p:nvPr/>
        </p:nvSpPr>
        <p:spPr>
          <a:xfrm>
            <a:off x="194675" y="107530"/>
            <a:ext cx="10662408" cy="411331"/>
          </a:xfrm>
          <a:prstGeom prst="rect">
            <a:avLst/>
          </a:prstGeom>
          <a:noFill/>
        </p:spPr>
        <p:txBody>
          <a:bodyPr wrap="square" lIns="0" tIns="0" rIns="0" bIns="0" rtlCol="0">
            <a:noAutofit/>
          </a:bodyPr>
          <a:lstStyle/>
          <a:p>
            <a:pPr marR="0" algn="l" defTabSz="914400" eaLnBrk="1" fontAlgn="auto" latinLnBrk="0" hangingPunct="1">
              <a:spcBef>
                <a:spcPts val="0"/>
              </a:spcBef>
              <a:spcAft>
                <a:spcPts val="0"/>
              </a:spcAft>
              <a:buClrTx/>
              <a:buSzTx/>
              <a:buFontTx/>
              <a:buNone/>
              <a:tabLst/>
            </a:pPr>
            <a:r>
              <a:rPr kumimoji="0" lang="en-US" sz="2800" b="1" i="0" u="none" strike="noStrike" kern="0" cap="none" spc="0" normalizeH="0" baseline="0" noProof="0">
                <a:ln>
                  <a:noFill/>
                </a:ln>
                <a:solidFill>
                  <a:srgbClr val="C41C82"/>
                </a:solidFill>
                <a:effectLst/>
                <a:uLnTx/>
                <a:uFillTx/>
              </a:rPr>
              <a:t>Gen AI Building Blocks for Engineering Workflows</a:t>
            </a:r>
          </a:p>
          <a:p>
            <a:pPr marR="0" algn="l" defTabSz="914400" eaLnBrk="1" fontAlgn="auto" latinLnBrk="0" hangingPunct="1">
              <a:spcBef>
                <a:spcPts val="0"/>
              </a:spcBef>
              <a:spcAft>
                <a:spcPts val="0"/>
              </a:spcAft>
              <a:buClrTx/>
              <a:buSzTx/>
              <a:buFontTx/>
              <a:buNone/>
              <a:tabLst/>
            </a:pPr>
            <a:r>
              <a:rPr lang="en-US" sz="2000">
                <a:solidFill>
                  <a:srgbClr val="18837E"/>
                </a:solidFill>
              </a:rPr>
              <a:t>Gen AI unlocks value at every stage of the engineering workflows</a:t>
            </a:r>
            <a:endParaRPr kumimoji="0" lang="en-US" sz="2000" b="1" i="0" u="none" strike="noStrike" kern="0" cap="none" spc="0" normalizeH="0" baseline="0" noProof="0">
              <a:ln>
                <a:noFill/>
              </a:ln>
              <a:solidFill>
                <a:srgbClr val="18837E"/>
              </a:solidFill>
              <a:effectLst/>
              <a:uLnTx/>
              <a:uFillTx/>
            </a:endParaRPr>
          </a:p>
        </p:txBody>
      </p:sp>
      <p:sp>
        <p:nvSpPr>
          <p:cNvPr id="42" name="Rectangle 6">
            <a:extLst>
              <a:ext uri="{FF2B5EF4-FFF2-40B4-BE49-F238E27FC236}">
                <a16:creationId xmlns:a16="http://schemas.microsoft.com/office/drawing/2014/main" id="{1C5E25A4-E2F9-8B0C-9704-75EA7CD5084B}"/>
              </a:ext>
              <a:ext uri="{C183D7F6-B498-43B3-948B-1728B52AA6E4}">
                <adec:decorative xmlns:adec="http://schemas.microsoft.com/office/drawing/2017/decorative" val="1"/>
              </a:ext>
            </a:extLst>
          </p:cNvPr>
          <p:cNvSpPr>
            <a:spLocks noChangeArrowheads="1"/>
          </p:cNvSpPr>
          <p:nvPr/>
        </p:nvSpPr>
        <p:spPr bwMode="auto">
          <a:xfrm>
            <a:off x="420423" y="2288499"/>
            <a:ext cx="2522200" cy="2563452"/>
          </a:xfrm>
          <a:prstGeom prst="rect">
            <a:avLst/>
          </a:prstGeom>
          <a:solidFill>
            <a:srgbClr val="C41C8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0">
            <a:extLst>
              <a:ext uri="{FF2B5EF4-FFF2-40B4-BE49-F238E27FC236}">
                <a16:creationId xmlns:a16="http://schemas.microsoft.com/office/drawing/2014/main" id="{26B8B093-D6B7-59A0-F633-81A14CFCE5E3}"/>
              </a:ext>
              <a:ext uri="{C183D7F6-B498-43B3-948B-1728B52AA6E4}">
                <adec:decorative xmlns:adec="http://schemas.microsoft.com/office/drawing/2017/decorative" val="1"/>
              </a:ext>
            </a:extLst>
          </p:cNvPr>
          <p:cNvSpPr>
            <a:spLocks noChangeArrowheads="1"/>
          </p:cNvSpPr>
          <p:nvPr/>
        </p:nvSpPr>
        <p:spPr bwMode="auto">
          <a:xfrm>
            <a:off x="420423" y="1599019"/>
            <a:ext cx="2522200" cy="1378960"/>
          </a:xfrm>
          <a:prstGeom prst="ellipse">
            <a:avLst/>
          </a:prstGeom>
          <a:solidFill>
            <a:srgbClr val="C41C8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52">
            <a:extLst>
              <a:ext uri="{FF2B5EF4-FFF2-40B4-BE49-F238E27FC236}">
                <a16:creationId xmlns:a16="http://schemas.microsoft.com/office/drawing/2014/main" id="{547D5587-EE2E-15B1-BDAC-1F75EA7E3796}"/>
              </a:ext>
              <a:ext uri="{C183D7F6-B498-43B3-948B-1728B52AA6E4}">
                <adec:decorative xmlns:adec="http://schemas.microsoft.com/office/drawing/2017/decorative" val="1"/>
              </a:ext>
            </a:extLst>
          </p:cNvPr>
          <p:cNvSpPr>
            <a:spLocks noChangeArrowheads="1"/>
          </p:cNvSpPr>
          <p:nvPr/>
        </p:nvSpPr>
        <p:spPr bwMode="auto">
          <a:xfrm>
            <a:off x="420423" y="2429931"/>
            <a:ext cx="2522200" cy="1060739"/>
          </a:xfrm>
          <a:prstGeom prst="ellipse">
            <a:avLst/>
          </a:prstGeom>
          <a:solidFill>
            <a:srgbClr val="18837E"/>
          </a:solid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5" name="Rectangle 44">
            <a:extLst>
              <a:ext uri="{FF2B5EF4-FFF2-40B4-BE49-F238E27FC236}">
                <a16:creationId xmlns:a16="http://schemas.microsoft.com/office/drawing/2014/main" id="{9AC29940-62EF-AB43-C88A-CA725D4BDB7A}"/>
              </a:ext>
              <a:ext uri="{C183D7F6-B498-43B3-948B-1728B52AA6E4}">
                <adec:decorative xmlns:adec="http://schemas.microsoft.com/office/drawing/2017/decorative" val="1"/>
              </a:ext>
            </a:extLst>
          </p:cNvPr>
          <p:cNvSpPr>
            <a:spLocks noChangeArrowheads="1"/>
          </p:cNvSpPr>
          <p:nvPr/>
        </p:nvSpPr>
        <p:spPr bwMode="auto">
          <a:xfrm>
            <a:off x="420423" y="2288499"/>
            <a:ext cx="2522200" cy="256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BF435EC5-AF56-F09D-959B-EA98DC1FFC79}"/>
              </a:ext>
              <a:ext uri="{C183D7F6-B498-43B3-948B-1728B52AA6E4}">
                <adec:decorative xmlns:adec="http://schemas.microsoft.com/office/drawing/2017/decorative" val="1"/>
              </a:ext>
            </a:extLst>
          </p:cNvPr>
          <p:cNvSpPr>
            <a:spLocks noChangeArrowheads="1"/>
          </p:cNvSpPr>
          <p:nvPr/>
        </p:nvSpPr>
        <p:spPr bwMode="auto">
          <a:xfrm>
            <a:off x="420423" y="2977979"/>
            <a:ext cx="2522200" cy="1873972"/>
          </a:xfrm>
          <a:prstGeom prst="rect">
            <a:avLst/>
          </a:prstGeom>
          <a:solidFill>
            <a:srgbClr val="18837E"/>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867CDC2-3B5C-3109-41BD-5EA31018CF8A}"/>
              </a:ext>
              <a:ext uri="{C183D7F6-B498-43B3-948B-1728B52AA6E4}">
                <adec:decorative xmlns:adec="http://schemas.microsoft.com/office/drawing/2017/decorative" val="1"/>
              </a:ext>
            </a:extLst>
          </p:cNvPr>
          <p:cNvSpPr>
            <a:spLocks noChangeArrowheads="1"/>
          </p:cNvSpPr>
          <p:nvPr/>
        </p:nvSpPr>
        <p:spPr bwMode="auto">
          <a:xfrm>
            <a:off x="420423" y="2977979"/>
            <a:ext cx="2522200" cy="187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1">
            <a:extLst>
              <a:ext uri="{FF2B5EF4-FFF2-40B4-BE49-F238E27FC236}">
                <a16:creationId xmlns:a16="http://schemas.microsoft.com/office/drawing/2014/main" id="{0D4657D1-66ED-FDD8-FABB-94CD94CC146E}"/>
              </a:ext>
              <a:ext uri="{C183D7F6-B498-43B3-948B-1728B52AA6E4}">
                <adec:decorative xmlns:adec="http://schemas.microsoft.com/office/drawing/2017/decorative" val="1"/>
              </a:ext>
            </a:extLst>
          </p:cNvPr>
          <p:cNvSpPr>
            <a:spLocks noChangeArrowheads="1"/>
          </p:cNvSpPr>
          <p:nvPr/>
        </p:nvSpPr>
        <p:spPr bwMode="auto">
          <a:xfrm>
            <a:off x="420423" y="3632102"/>
            <a:ext cx="2522200" cy="1219850"/>
          </a:xfrm>
          <a:prstGeom prst="rect">
            <a:avLst/>
          </a:prstGeom>
          <a:solidFill>
            <a:srgbClr val="2274A5"/>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12">
            <a:extLst>
              <a:ext uri="{FF2B5EF4-FFF2-40B4-BE49-F238E27FC236}">
                <a16:creationId xmlns:a16="http://schemas.microsoft.com/office/drawing/2014/main" id="{881A25F9-87F1-2102-2AB4-2CDA200C28C4}"/>
              </a:ext>
              <a:ext uri="{C183D7F6-B498-43B3-948B-1728B52AA6E4}">
                <adec:decorative xmlns:adec="http://schemas.microsoft.com/office/drawing/2017/decorative" val="1"/>
              </a:ext>
            </a:extLst>
          </p:cNvPr>
          <p:cNvSpPr>
            <a:spLocks noChangeArrowheads="1"/>
          </p:cNvSpPr>
          <p:nvPr/>
        </p:nvSpPr>
        <p:spPr bwMode="auto">
          <a:xfrm>
            <a:off x="420423" y="3632102"/>
            <a:ext cx="2522200" cy="12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3">
            <a:extLst>
              <a:ext uri="{FF2B5EF4-FFF2-40B4-BE49-F238E27FC236}">
                <a16:creationId xmlns:a16="http://schemas.microsoft.com/office/drawing/2014/main" id="{A78F24E9-D43D-D5F6-25C7-5E4F8EA71A6D}"/>
              </a:ext>
              <a:ext uri="{C183D7F6-B498-43B3-948B-1728B52AA6E4}">
                <adec:decorative xmlns:adec="http://schemas.microsoft.com/office/drawing/2017/decorative" val="1"/>
              </a:ext>
            </a:extLst>
          </p:cNvPr>
          <p:cNvSpPr>
            <a:spLocks noChangeArrowheads="1"/>
          </p:cNvSpPr>
          <p:nvPr/>
        </p:nvSpPr>
        <p:spPr bwMode="auto">
          <a:xfrm>
            <a:off x="420423" y="4339261"/>
            <a:ext cx="2522200" cy="512690"/>
          </a:xfrm>
          <a:prstGeom prst="rect">
            <a:avLst/>
          </a:prstGeom>
          <a:solidFill>
            <a:srgbClr val="9999A1"/>
          </a:solidFill>
          <a:ln w="3175" cap="flat" cmpd="sng" algn="ctr">
            <a:noFill/>
            <a:prstDash val="solid"/>
          </a:ln>
          <a:effectLst/>
        </p:spPr>
        <p:txBody>
          <a:bodyPr rtlCol="0" anchor="ctr"/>
          <a:lstStyle/>
          <a:p>
            <a:pPr algn="ctr" fontAlgn="auto">
              <a:spcBef>
                <a:spcPts val="0"/>
              </a:spcBef>
              <a:spcAft>
                <a:spcPts val="0"/>
              </a:spcAft>
            </a:pPr>
            <a:endParaRPr lang="en-US" kern="0">
              <a:solidFill>
                <a:srgbClr val="000000"/>
              </a:solidFill>
              <a:latin typeface="Bosch Office Sans"/>
            </a:endParaRPr>
          </a:p>
        </p:txBody>
      </p:sp>
      <p:sp>
        <p:nvSpPr>
          <p:cNvPr id="51" name="Rectangle 14">
            <a:extLst>
              <a:ext uri="{FF2B5EF4-FFF2-40B4-BE49-F238E27FC236}">
                <a16:creationId xmlns:a16="http://schemas.microsoft.com/office/drawing/2014/main" id="{EC4AC701-8CCB-10B1-3D02-1181A6699B94}"/>
              </a:ext>
              <a:ext uri="{C183D7F6-B498-43B3-948B-1728B52AA6E4}">
                <adec:decorative xmlns:adec="http://schemas.microsoft.com/office/drawing/2017/decorative" val="1"/>
              </a:ext>
            </a:extLst>
          </p:cNvPr>
          <p:cNvSpPr>
            <a:spLocks noChangeArrowheads="1"/>
          </p:cNvSpPr>
          <p:nvPr/>
        </p:nvSpPr>
        <p:spPr bwMode="auto">
          <a:xfrm>
            <a:off x="420423" y="4339261"/>
            <a:ext cx="2522200" cy="51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3">
            <a:extLst>
              <a:ext uri="{FF2B5EF4-FFF2-40B4-BE49-F238E27FC236}">
                <a16:creationId xmlns:a16="http://schemas.microsoft.com/office/drawing/2014/main" id="{1B566341-5F1E-60BB-4388-71EC7A7658CC}"/>
              </a:ext>
              <a:ext uri="{C183D7F6-B498-43B3-948B-1728B52AA6E4}">
                <adec:decorative xmlns:adec="http://schemas.microsoft.com/office/drawing/2017/decorative" val="1"/>
              </a:ext>
            </a:extLst>
          </p:cNvPr>
          <p:cNvSpPr>
            <a:spLocks noChangeArrowheads="1"/>
          </p:cNvSpPr>
          <p:nvPr/>
        </p:nvSpPr>
        <p:spPr bwMode="auto">
          <a:xfrm>
            <a:off x="420423" y="3260843"/>
            <a:ext cx="2522200" cy="748410"/>
          </a:xfrm>
          <a:prstGeom prst="ellipse">
            <a:avLst/>
          </a:prstGeom>
          <a:solidFill>
            <a:srgbClr val="2274A5"/>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54">
            <a:extLst>
              <a:ext uri="{FF2B5EF4-FFF2-40B4-BE49-F238E27FC236}">
                <a16:creationId xmlns:a16="http://schemas.microsoft.com/office/drawing/2014/main" id="{FDD0FA91-7D41-4DC0-F148-AD0EFD8D47BE}"/>
              </a:ext>
              <a:ext uri="{C183D7F6-B498-43B3-948B-1728B52AA6E4}">
                <adec:decorative xmlns:adec="http://schemas.microsoft.com/office/drawing/2017/decorative" val="1"/>
              </a:ext>
            </a:extLst>
          </p:cNvPr>
          <p:cNvSpPr>
            <a:spLocks noChangeArrowheads="1"/>
          </p:cNvSpPr>
          <p:nvPr/>
        </p:nvSpPr>
        <p:spPr bwMode="auto">
          <a:xfrm>
            <a:off x="420423" y="4209615"/>
            <a:ext cx="2522200" cy="253399"/>
          </a:xfrm>
          <a:prstGeom prst="ellipse">
            <a:avLst/>
          </a:prstGeom>
          <a:solidFill>
            <a:srgbClr val="9999A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02">
            <a:extLst>
              <a:ext uri="{FF2B5EF4-FFF2-40B4-BE49-F238E27FC236}">
                <a16:creationId xmlns:a16="http://schemas.microsoft.com/office/drawing/2014/main" id="{344F5940-C81A-0F2A-AD73-98675E847DDB}"/>
              </a:ext>
              <a:ext uri="{C183D7F6-B498-43B3-948B-1728B52AA6E4}">
                <adec:decorative xmlns:adec="http://schemas.microsoft.com/office/drawing/2017/decorative" val="1"/>
              </a:ext>
            </a:extLst>
          </p:cNvPr>
          <p:cNvSpPr>
            <a:spLocks noEditPoints="1"/>
          </p:cNvSpPr>
          <p:nvPr/>
        </p:nvSpPr>
        <p:spPr bwMode="auto">
          <a:xfrm>
            <a:off x="2288501" y="1681521"/>
            <a:ext cx="318221" cy="135539"/>
          </a:xfrm>
          <a:custGeom>
            <a:avLst/>
            <a:gdLst>
              <a:gd name="T0" fmla="*/ 1 w 54"/>
              <a:gd name="T1" fmla="*/ 1 h 23"/>
              <a:gd name="T2" fmla="*/ 54 w 54"/>
              <a:gd name="T3" fmla="*/ 23 h 23"/>
              <a:gd name="T4" fmla="*/ 54 w 54"/>
              <a:gd name="T5" fmla="*/ 23 h 23"/>
              <a:gd name="T6" fmla="*/ 1 w 54"/>
              <a:gd name="T7" fmla="*/ 1 h 23"/>
              <a:gd name="T8" fmla="*/ 1 w 54"/>
              <a:gd name="T9" fmla="*/ 1 h 23"/>
              <a:gd name="T10" fmla="*/ 1 w 54"/>
              <a:gd name="T11" fmla="*/ 1 h 23"/>
              <a:gd name="T12" fmla="*/ 1 w 54"/>
              <a:gd name="T13" fmla="*/ 1 h 23"/>
              <a:gd name="T14" fmla="*/ 1 w 54"/>
              <a:gd name="T15" fmla="*/ 1 h 23"/>
              <a:gd name="T16" fmla="*/ 1 w 54"/>
              <a:gd name="T17" fmla="*/ 1 h 23"/>
              <a:gd name="T18" fmla="*/ 1 w 54"/>
              <a:gd name="T19" fmla="*/ 1 h 23"/>
              <a:gd name="T20" fmla="*/ 0 w 54"/>
              <a:gd name="T21" fmla="*/ 1 h 23"/>
              <a:gd name="T22" fmla="*/ 0 w 54"/>
              <a:gd name="T23" fmla="*/ 1 h 23"/>
              <a:gd name="T24" fmla="*/ 0 w 54"/>
              <a:gd name="T25" fmla="*/ 1 h 23"/>
              <a:gd name="T26" fmla="*/ 0 w 54"/>
              <a:gd name="T27" fmla="*/ 0 h 23"/>
              <a:gd name="T28" fmla="*/ 0 w 54"/>
              <a:gd name="T29" fmla="*/ 0 h 23"/>
              <a:gd name="T30" fmla="*/ 0 w 54"/>
              <a:gd name="T31" fmla="*/ 0 h 23"/>
              <a:gd name="T32" fmla="*/ 0 w 54"/>
              <a:gd name="T33" fmla="*/ 0 h 23"/>
              <a:gd name="T34" fmla="*/ 0 w 54"/>
              <a:gd name="T35" fmla="*/ 0 h 23"/>
              <a:gd name="T36" fmla="*/ 0 w 54"/>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23">
                <a:moveTo>
                  <a:pt x="1" y="1"/>
                </a:moveTo>
                <a:cubicBezTo>
                  <a:pt x="21" y="7"/>
                  <a:pt x="38" y="14"/>
                  <a:pt x="54" y="23"/>
                </a:cubicBezTo>
                <a:cubicBezTo>
                  <a:pt x="54" y="23"/>
                  <a:pt x="54" y="23"/>
                  <a:pt x="54" y="23"/>
                </a:cubicBezTo>
                <a:cubicBezTo>
                  <a:pt x="38" y="14"/>
                  <a:pt x="21" y="7"/>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81">
            <a:extLst>
              <a:ext uri="{FF2B5EF4-FFF2-40B4-BE49-F238E27FC236}">
                <a16:creationId xmlns:a16="http://schemas.microsoft.com/office/drawing/2014/main" id="{C5C6F795-DE82-7D21-867A-0B183F8B7239}"/>
              </a:ext>
              <a:ext uri="{C183D7F6-B498-43B3-948B-1728B52AA6E4}">
                <adec:decorative xmlns:adec="http://schemas.microsoft.com/office/drawing/2017/decorative" val="1"/>
              </a:ext>
            </a:extLst>
          </p:cNvPr>
          <p:cNvSpPr>
            <a:spLocks/>
          </p:cNvSpPr>
          <p:nvPr/>
        </p:nvSpPr>
        <p:spPr bwMode="auto">
          <a:xfrm>
            <a:off x="2157421" y="1668269"/>
            <a:ext cx="380099" cy="3205788"/>
          </a:xfrm>
          <a:custGeom>
            <a:avLst/>
            <a:gdLst>
              <a:gd name="T0" fmla="*/ 0 w 64"/>
              <a:gd name="T1" fmla="*/ 0 h 540"/>
              <a:gd name="T2" fmla="*/ 0 w 64"/>
              <a:gd name="T3" fmla="*/ 540 h 540"/>
              <a:gd name="T4" fmla="*/ 64 w 64"/>
              <a:gd name="T5" fmla="*/ 540 h 540"/>
              <a:gd name="T6" fmla="*/ 64 w 64"/>
              <a:gd name="T7" fmla="*/ 25 h 540"/>
              <a:gd name="T8" fmla="*/ 0 w 64"/>
              <a:gd name="T9" fmla="*/ 0 h 540"/>
            </a:gdLst>
            <a:ahLst/>
            <a:cxnLst>
              <a:cxn ang="0">
                <a:pos x="T0" y="T1"/>
              </a:cxn>
              <a:cxn ang="0">
                <a:pos x="T2" y="T3"/>
              </a:cxn>
              <a:cxn ang="0">
                <a:pos x="T4" y="T5"/>
              </a:cxn>
              <a:cxn ang="0">
                <a:pos x="T6" y="T7"/>
              </a:cxn>
              <a:cxn ang="0">
                <a:pos x="T8" y="T9"/>
              </a:cxn>
            </a:cxnLst>
            <a:rect l="0" t="0" r="r" b="b"/>
            <a:pathLst>
              <a:path w="64" h="540">
                <a:moveTo>
                  <a:pt x="0" y="0"/>
                </a:moveTo>
                <a:cubicBezTo>
                  <a:pt x="0" y="540"/>
                  <a:pt x="0" y="540"/>
                  <a:pt x="0" y="540"/>
                </a:cubicBezTo>
                <a:cubicBezTo>
                  <a:pt x="64" y="540"/>
                  <a:pt x="64" y="540"/>
                  <a:pt x="64" y="540"/>
                </a:cubicBezTo>
                <a:cubicBezTo>
                  <a:pt x="64" y="540"/>
                  <a:pt x="64" y="390"/>
                  <a:pt x="64" y="25"/>
                </a:cubicBezTo>
                <a:cubicBezTo>
                  <a:pt x="46" y="15"/>
                  <a:pt x="24" y="6"/>
                  <a:pt x="0" y="0"/>
                </a:cubicBezTo>
              </a:path>
            </a:pathLst>
          </a:custGeom>
          <a:noFill/>
          <a:ln>
            <a:noFill/>
          </a:ln>
        </p:spPr>
        <p:txBody>
          <a:bodyPr vert="horz" wrap="square" lIns="91440" tIns="45720" rIns="91440" bIns="45720" numCol="1" anchor="t" anchorCtr="0" compatLnSpc="1">
            <a:prstTxWarp prst="textNoShape">
              <a:avLst/>
            </a:prstTxWarp>
          </a:bodyPr>
          <a:lstStyle/>
          <a:p>
            <a:endParaRPr lang="en-US"/>
          </a:p>
        </p:txBody>
      </p:sp>
      <p:sp>
        <p:nvSpPr>
          <p:cNvPr id="58" name="TextBox 57">
            <a:extLst>
              <a:ext uri="{FF2B5EF4-FFF2-40B4-BE49-F238E27FC236}">
                <a16:creationId xmlns:a16="http://schemas.microsoft.com/office/drawing/2014/main" id="{E3EE524E-4269-315E-BA67-9F310C9C35DD}"/>
              </a:ext>
            </a:extLst>
          </p:cNvPr>
          <p:cNvSpPr txBox="1"/>
          <p:nvPr/>
        </p:nvSpPr>
        <p:spPr>
          <a:xfrm>
            <a:off x="713976" y="1820006"/>
            <a:ext cx="1828800" cy="545101"/>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rPr>
              <a:t>Data Layer</a:t>
            </a:r>
          </a:p>
          <a:p>
            <a:pPr marR="0" algn="ctr" defTabSz="914400" eaLnBrk="1" fontAlgn="auto" latinLnBrk="0" hangingPunct="1">
              <a:spcBef>
                <a:spcPts val="500"/>
              </a:spcBef>
              <a:spcAft>
                <a:spcPts val="0"/>
              </a:spcAft>
              <a:buClrTx/>
              <a:buSzTx/>
              <a:buFontTx/>
              <a:buNone/>
              <a:tabLst/>
            </a:pPr>
            <a:r>
              <a:rPr lang="en-US" sz="1100" i="1">
                <a:solidFill>
                  <a:schemeClr val="bg1"/>
                </a:solidFill>
              </a:rPr>
              <a:t>Foundation for AI Models</a:t>
            </a:r>
            <a:endParaRPr kumimoji="0" lang="en-US" sz="1100" b="1" i="1" u="none" strike="noStrike" kern="0" cap="none" spc="0" normalizeH="0" baseline="0" noProof="0">
              <a:ln>
                <a:noFill/>
              </a:ln>
              <a:solidFill>
                <a:schemeClr val="bg1"/>
              </a:solidFill>
              <a:effectLst/>
              <a:uLnTx/>
              <a:uFillTx/>
            </a:endParaRPr>
          </a:p>
        </p:txBody>
      </p:sp>
      <p:sp>
        <p:nvSpPr>
          <p:cNvPr id="59" name="TextBox 58">
            <a:extLst>
              <a:ext uri="{FF2B5EF4-FFF2-40B4-BE49-F238E27FC236}">
                <a16:creationId xmlns:a16="http://schemas.microsoft.com/office/drawing/2014/main" id="{CBEB29E2-0F07-7910-5EFD-5D9AAABF1BCB}"/>
              </a:ext>
            </a:extLst>
          </p:cNvPr>
          <p:cNvSpPr txBox="1"/>
          <p:nvPr/>
        </p:nvSpPr>
        <p:spPr>
          <a:xfrm>
            <a:off x="485376" y="2555838"/>
            <a:ext cx="2286000" cy="76393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rPr>
              <a:t>Model Layer</a:t>
            </a:r>
          </a:p>
          <a:p>
            <a:pPr marR="0" algn="ctr" defTabSz="914400" eaLnBrk="1" fontAlgn="auto" latinLnBrk="0" hangingPunct="1">
              <a:spcBef>
                <a:spcPts val="500"/>
              </a:spcBef>
              <a:spcAft>
                <a:spcPts val="0"/>
              </a:spcAft>
              <a:buClrTx/>
              <a:buSzTx/>
              <a:buFontTx/>
              <a:buNone/>
              <a:tabLst/>
            </a:pPr>
            <a:r>
              <a:rPr lang="en-US" sz="1000" i="1" kern="0">
                <a:solidFill>
                  <a:schemeClr val="bg1"/>
                </a:solidFill>
              </a:rPr>
              <a:t>Ground and Domain-Specific Models that handle Engineering Data</a:t>
            </a:r>
            <a:endParaRPr kumimoji="0" lang="en-US" sz="1000" i="1" u="none" strike="noStrike" kern="0" cap="none" spc="0" normalizeH="0" baseline="0" noProof="0">
              <a:ln>
                <a:noFill/>
              </a:ln>
              <a:solidFill>
                <a:schemeClr val="bg1"/>
              </a:solidFill>
              <a:effectLst/>
              <a:uLnTx/>
              <a:uFillTx/>
            </a:endParaRPr>
          </a:p>
        </p:txBody>
      </p:sp>
      <p:sp>
        <p:nvSpPr>
          <p:cNvPr id="60" name="TextBox 59">
            <a:extLst>
              <a:ext uri="{FF2B5EF4-FFF2-40B4-BE49-F238E27FC236}">
                <a16:creationId xmlns:a16="http://schemas.microsoft.com/office/drawing/2014/main" id="{5900FAA4-5C87-7DA2-A93C-32BF89C866C7}"/>
              </a:ext>
            </a:extLst>
          </p:cNvPr>
          <p:cNvSpPr txBox="1"/>
          <p:nvPr/>
        </p:nvSpPr>
        <p:spPr>
          <a:xfrm>
            <a:off x="430117" y="3388672"/>
            <a:ext cx="2396519" cy="70648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rPr>
              <a:t>App Layer</a:t>
            </a:r>
          </a:p>
          <a:p>
            <a:pPr marR="0" algn="ctr" defTabSz="914400" eaLnBrk="1" fontAlgn="auto" latinLnBrk="0" hangingPunct="1">
              <a:spcBef>
                <a:spcPts val="500"/>
              </a:spcBef>
              <a:spcAft>
                <a:spcPts val="0"/>
              </a:spcAft>
              <a:buClrTx/>
              <a:buSzTx/>
              <a:buFontTx/>
              <a:buNone/>
              <a:tabLst/>
            </a:pPr>
            <a:r>
              <a:rPr lang="en-US" sz="1100" i="1">
                <a:solidFill>
                  <a:schemeClr val="bg1"/>
                </a:solidFill>
              </a:rPr>
              <a:t>AI-Driven Engineering Tools &amp; Workflows</a:t>
            </a:r>
            <a:endParaRPr kumimoji="0" lang="en-US" sz="1100" b="1" i="1" u="none" strike="noStrike" kern="0" cap="none" spc="0" normalizeH="0" baseline="0" noProof="0">
              <a:ln>
                <a:noFill/>
              </a:ln>
              <a:solidFill>
                <a:schemeClr val="bg1"/>
              </a:solidFill>
              <a:effectLst/>
              <a:uLnTx/>
              <a:uFillTx/>
            </a:endParaRPr>
          </a:p>
        </p:txBody>
      </p:sp>
      <p:sp>
        <p:nvSpPr>
          <p:cNvPr id="62" name="TextBox 61">
            <a:extLst>
              <a:ext uri="{FF2B5EF4-FFF2-40B4-BE49-F238E27FC236}">
                <a16:creationId xmlns:a16="http://schemas.microsoft.com/office/drawing/2014/main" id="{79F1522A-0E7F-0469-6199-CEF78CFF2B4B}"/>
              </a:ext>
            </a:extLst>
          </p:cNvPr>
          <p:cNvSpPr txBox="1"/>
          <p:nvPr/>
        </p:nvSpPr>
        <p:spPr>
          <a:xfrm>
            <a:off x="622536" y="4280331"/>
            <a:ext cx="2011680" cy="27697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a:ln>
                  <a:noFill/>
                </a:ln>
                <a:solidFill>
                  <a:schemeClr val="bg1"/>
                </a:solidFill>
                <a:effectLst/>
                <a:uLnTx/>
                <a:uFillTx/>
              </a:rPr>
              <a:t>Deployment Layer</a:t>
            </a:r>
          </a:p>
          <a:p>
            <a:pPr marR="0" algn="ctr" defTabSz="914400" eaLnBrk="1" fontAlgn="auto" latinLnBrk="0" hangingPunct="1">
              <a:spcBef>
                <a:spcPts val="500"/>
              </a:spcBef>
              <a:spcAft>
                <a:spcPts val="0"/>
              </a:spcAft>
              <a:buClrTx/>
              <a:buSzTx/>
              <a:buFontTx/>
              <a:buNone/>
              <a:tabLst/>
            </a:pPr>
            <a:r>
              <a:rPr lang="en-US" sz="1000" i="1" kern="0">
                <a:solidFill>
                  <a:schemeClr val="bg1"/>
                </a:solidFill>
              </a:rPr>
              <a:t>Deployment &amp; Integration Layer</a:t>
            </a:r>
            <a:endParaRPr kumimoji="0" lang="en-US" sz="1000" i="1" u="none" strike="noStrike" kern="0" cap="none" spc="0" normalizeH="0" baseline="0" noProof="0">
              <a:ln>
                <a:noFill/>
              </a:ln>
              <a:solidFill>
                <a:schemeClr val="bg1"/>
              </a:solidFill>
              <a:effectLst/>
              <a:uLnTx/>
              <a:uFillTx/>
            </a:endParaRPr>
          </a:p>
        </p:txBody>
      </p:sp>
      <p:sp>
        <p:nvSpPr>
          <p:cNvPr id="65" name="Rectangle: Rounded Corners 64">
            <a:extLst>
              <a:ext uri="{FF2B5EF4-FFF2-40B4-BE49-F238E27FC236}">
                <a16:creationId xmlns:a16="http://schemas.microsoft.com/office/drawing/2014/main" id="{0C6B6BEB-5FC2-9F04-2124-16B6993DE1D5}"/>
              </a:ext>
            </a:extLst>
          </p:cNvPr>
          <p:cNvSpPr/>
          <p:nvPr/>
        </p:nvSpPr>
        <p:spPr>
          <a:xfrm>
            <a:off x="3359937" y="2379456"/>
            <a:ext cx="7407957" cy="906704"/>
          </a:xfrm>
          <a:prstGeom prst="roundRect">
            <a:avLst>
              <a:gd name="adj" fmla="val 7345"/>
            </a:avLst>
          </a:prstGeom>
          <a:solidFill>
            <a:srgbClr val="18837E"/>
          </a:solidFill>
          <a:ln w="317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6" name="Rectangle: Rounded Corners 65">
            <a:extLst>
              <a:ext uri="{FF2B5EF4-FFF2-40B4-BE49-F238E27FC236}">
                <a16:creationId xmlns:a16="http://schemas.microsoft.com/office/drawing/2014/main" id="{13673FAA-178D-4CC6-5E54-F2E255B40655}"/>
              </a:ext>
            </a:extLst>
          </p:cNvPr>
          <p:cNvSpPr/>
          <p:nvPr/>
        </p:nvSpPr>
        <p:spPr>
          <a:xfrm>
            <a:off x="3359937" y="3387171"/>
            <a:ext cx="7407957" cy="922770"/>
          </a:xfrm>
          <a:prstGeom prst="roundRect">
            <a:avLst>
              <a:gd name="adj" fmla="val 7859"/>
            </a:avLst>
          </a:prstGeom>
          <a:solidFill>
            <a:srgbClr val="2274A5"/>
          </a:solidFill>
          <a:ln w="9525" cap="flat" cmpd="sng" algn="ctr">
            <a:solidFill>
              <a:schemeClr val="bg1"/>
            </a:solidFill>
            <a:prstDash val="solid"/>
          </a:ln>
          <a:effectLst/>
        </p:spPr>
        <p:txBody>
          <a:bodyPr rtlCol="0" anchor="ctr"/>
          <a:lstStyle/>
          <a:p>
            <a:pPr algn="ctr" fontAlgn="auto">
              <a:spcBef>
                <a:spcPts val="0"/>
              </a:spcBef>
              <a:spcAft>
                <a:spcPts val="0"/>
              </a:spcAft>
            </a:pPr>
            <a:endParaRPr lang="en-US" kern="0">
              <a:solidFill>
                <a:schemeClr val="bg1"/>
              </a:solidFill>
              <a:latin typeface="Bosch Office Sans"/>
            </a:endParaRPr>
          </a:p>
        </p:txBody>
      </p:sp>
      <p:sp>
        <p:nvSpPr>
          <p:cNvPr id="67" name="Rectangle: Rounded Corners 66">
            <a:extLst>
              <a:ext uri="{FF2B5EF4-FFF2-40B4-BE49-F238E27FC236}">
                <a16:creationId xmlns:a16="http://schemas.microsoft.com/office/drawing/2014/main" id="{CAE5EF4C-1328-A876-1E7C-6A6612F0FB13}"/>
              </a:ext>
            </a:extLst>
          </p:cNvPr>
          <p:cNvSpPr/>
          <p:nvPr/>
        </p:nvSpPr>
        <p:spPr>
          <a:xfrm>
            <a:off x="3359937" y="4410952"/>
            <a:ext cx="7407957" cy="922770"/>
          </a:xfrm>
          <a:prstGeom prst="roundRect">
            <a:avLst>
              <a:gd name="adj" fmla="val 7859"/>
            </a:avLst>
          </a:prstGeom>
          <a:solidFill>
            <a:srgbClr val="E6E6E6"/>
          </a:solidFill>
          <a:ln w="3175" cap="flat" cmpd="sng" algn="ctr">
            <a:noFill/>
            <a:prstDash val="solid"/>
          </a:ln>
          <a:effectLst/>
        </p:spPr>
        <p:txBody>
          <a:bodyPr rtlCol="0" anchor="ctr"/>
          <a:lstStyle/>
          <a:p>
            <a:pPr algn="ctr" fontAlgn="auto">
              <a:spcBef>
                <a:spcPts val="0"/>
              </a:spcBef>
              <a:spcAft>
                <a:spcPts val="0"/>
              </a:spcAft>
            </a:pPr>
            <a:endParaRPr lang="en-US" kern="0">
              <a:solidFill>
                <a:srgbClr val="000000"/>
              </a:solidFill>
              <a:latin typeface="Bosch Office Sans"/>
            </a:endParaRPr>
          </a:p>
        </p:txBody>
      </p:sp>
      <p:cxnSp>
        <p:nvCxnSpPr>
          <p:cNvPr id="69" name="Connector: Curved 68">
            <a:extLst>
              <a:ext uri="{FF2B5EF4-FFF2-40B4-BE49-F238E27FC236}">
                <a16:creationId xmlns:a16="http://schemas.microsoft.com/office/drawing/2014/main" id="{23A496F0-287C-B009-12E8-9C7830CC5CA2}"/>
              </a:ext>
            </a:extLst>
          </p:cNvPr>
          <p:cNvCxnSpPr>
            <a:cxnSpLocks/>
            <a:stCxn id="43" idx="6"/>
          </p:cNvCxnSpPr>
          <p:nvPr/>
        </p:nvCxnSpPr>
        <p:spPr>
          <a:xfrm flipV="1">
            <a:off x="2942623" y="1817060"/>
            <a:ext cx="417314" cy="471439"/>
          </a:xfrm>
          <a:prstGeom prst="curvedConnector3">
            <a:avLst/>
          </a:prstGeom>
          <a:ln w="3175">
            <a:solidFill>
              <a:srgbClr val="C41C82">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B2828790-A2B2-484E-0862-0F2F3B966037}"/>
              </a:ext>
            </a:extLst>
          </p:cNvPr>
          <p:cNvCxnSpPr>
            <a:cxnSpLocks/>
          </p:cNvCxnSpPr>
          <p:nvPr/>
        </p:nvCxnSpPr>
        <p:spPr>
          <a:xfrm rot="5400000" flipH="1" flipV="1">
            <a:off x="2937262" y="2838169"/>
            <a:ext cx="428036" cy="417314"/>
          </a:xfrm>
          <a:prstGeom prst="curvedConnector2">
            <a:avLst/>
          </a:prstGeom>
          <a:ln w="3175">
            <a:solidFill>
              <a:srgbClr val="18837E">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0AA07E99-963C-0452-EE31-453902BAD3B9}"/>
              </a:ext>
            </a:extLst>
          </p:cNvPr>
          <p:cNvCxnSpPr>
            <a:cxnSpLocks/>
          </p:cNvCxnSpPr>
          <p:nvPr/>
        </p:nvCxnSpPr>
        <p:spPr>
          <a:xfrm flipV="1">
            <a:off x="2942623" y="3848556"/>
            <a:ext cx="417314" cy="50823"/>
          </a:xfrm>
          <a:prstGeom prst="curvedConnector3">
            <a:avLst/>
          </a:prstGeom>
          <a:ln w="3175">
            <a:solidFill>
              <a:srgbClr val="007BC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F8B84B19-3E08-DB1F-B6C8-686690826D32}"/>
              </a:ext>
            </a:extLst>
          </p:cNvPr>
          <p:cNvCxnSpPr>
            <a:stCxn id="50" idx="3"/>
          </p:cNvCxnSpPr>
          <p:nvPr/>
        </p:nvCxnSpPr>
        <p:spPr>
          <a:xfrm>
            <a:off x="2942623" y="4595606"/>
            <a:ext cx="417314" cy="256345"/>
          </a:xfrm>
          <a:prstGeom prst="curvedConnector3">
            <a:avLst/>
          </a:prstGeom>
          <a:ln w="3175">
            <a:solidFill>
              <a:srgbClr val="848689">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FA3623-54DC-5425-0634-661B32FBF6D9}"/>
              </a:ext>
            </a:extLst>
          </p:cNvPr>
          <p:cNvCxnSpPr>
            <a:cxnSpLocks/>
          </p:cNvCxnSpPr>
          <p:nvPr/>
        </p:nvCxnSpPr>
        <p:spPr>
          <a:xfrm>
            <a:off x="6001931" y="1394955"/>
            <a:ext cx="0" cy="856552"/>
          </a:xfrm>
          <a:prstGeom prst="line">
            <a:avLst/>
          </a:prstGeom>
          <a:ln w="19050">
            <a:solidFill>
              <a:schemeClr val="bg1">
                <a:alpha val="89804"/>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02E4198-F539-E25C-9D18-4442489548D7}"/>
              </a:ext>
            </a:extLst>
          </p:cNvPr>
          <p:cNvCxnSpPr>
            <a:cxnSpLocks/>
          </p:cNvCxnSpPr>
          <p:nvPr/>
        </p:nvCxnSpPr>
        <p:spPr>
          <a:xfrm>
            <a:off x="8211401" y="1394955"/>
            <a:ext cx="0" cy="856552"/>
          </a:xfrm>
          <a:prstGeom prst="line">
            <a:avLst/>
          </a:prstGeom>
          <a:ln w="19050">
            <a:solidFill>
              <a:schemeClr val="bg1">
                <a:alpha val="89804"/>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9893B40-7756-DA0E-300C-246EDEBAB5A6}"/>
              </a:ext>
            </a:extLst>
          </p:cNvPr>
          <p:cNvSpPr txBox="1"/>
          <p:nvPr/>
        </p:nvSpPr>
        <p:spPr>
          <a:xfrm>
            <a:off x="4029981" y="1354437"/>
            <a:ext cx="1554480" cy="128173"/>
          </a:xfrm>
          <a:prstGeom prst="rect">
            <a:avLst/>
          </a:prstGeom>
          <a:noFill/>
        </p:spPr>
        <p:txBody>
          <a:bodyPr wrap="none" lIns="0" tIns="0" rIns="0" bIns="0" rtlCol="0">
            <a:noAutofit/>
          </a:bodyPr>
          <a:lstStyle/>
          <a:p>
            <a:pPr marR="0" defTabSz="914400" eaLnBrk="1" fontAlgn="auto" latinLnBrk="0" hangingPunct="1">
              <a:spcBef>
                <a:spcPts val="500"/>
              </a:spcBef>
              <a:spcAft>
                <a:spcPts val="0"/>
              </a:spcAft>
              <a:buClrTx/>
              <a:buSzTx/>
              <a:buFontTx/>
              <a:buNone/>
              <a:tabLst/>
            </a:pPr>
            <a:r>
              <a:rPr kumimoji="0" lang="en-US" sz="1000" b="1" i="0" u="none" strike="noStrike" kern="0" cap="none" spc="0" normalizeH="0" baseline="0" noProof="0">
                <a:ln>
                  <a:noFill/>
                </a:ln>
                <a:solidFill>
                  <a:schemeClr val="bg1"/>
                </a:solidFill>
                <a:effectLst/>
                <a:uLnTx/>
                <a:uFillTx/>
              </a:rPr>
              <a:t>Engineering Datasets</a:t>
            </a:r>
          </a:p>
        </p:txBody>
      </p:sp>
      <p:sp>
        <p:nvSpPr>
          <p:cNvPr id="80" name="TextBox 79">
            <a:extLst>
              <a:ext uri="{FF2B5EF4-FFF2-40B4-BE49-F238E27FC236}">
                <a16:creationId xmlns:a16="http://schemas.microsoft.com/office/drawing/2014/main" id="{AD1FEE37-19FB-8A46-A3A4-811560071B2B}"/>
              </a:ext>
            </a:extLst>
          </p:cNvPr>
          <p:cNvSpPr txBox="1"/>
          <p:nvPr/>
        </p:nvSpPr>
        <p:spPr>
          <a:xfrm>
            <a:off x="6292380" y="1362730"/>
            <a:ext cx="1554480" cy="128173"/>
          </a:xfrm>
          <a:prstGeom prst="rect">
            <a:avLst/>
          </a:prstGeom>
          <a:noFill/>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kumimoji="0" sz="1000" i="0" u="none" strike="noStrike" kern="0" cap="none" spc="0" normalizeH="0" baseline="0">
                <a:ln>
                  <a:noFill/>
                </a:ln>
                <a:solidFill>
                  <a:srgbClr val="996633"/>
                </a:solidFill>
                <a:effectLst/>
                <a:uLnTx/>
                <a:uFillTx/>
              </a:defRPr>
            </a:lvl1pPr>
          </a:lstStyle>
          <a:p>
            <a:r>
              <a:rPr lang="en-US" b="1">
                <a:solidFill>
                  <a:schemeClr val="bg1"/>
                </a:solidFill>
              </a:rPr>
              <a:t>Simulation &amp; Synthetic Data</a:t>
            </a:r>
          </a:p>
        </p:txBody>
      </p:sp>
      <p:sp>
        <p:nvSpPr>
          <p:cNvPr id="84" name="TextBox 83">
            <a:extLst>
              <a:ext uri="{FF2B5EF4-FFF2-40B4-BE49-F238E27FC236}">
                <a16:creationId xmlns:a16="http://schemas.microsoft.com/office/drawing/2014/main" id="{6DC9AEB4-01D2-EE4D-34AF-CA5D3FF9907F}"/>
              </a:ext>
            </a:extLst>
          </p:cNvPr>
          <p:cNvSpPr txBox="1"/>
          <p:nvPr/>
        </p:nvSpPr>
        <p:spPr>
          <a:xfrm>
            <a:off x="8484881" y="1371536"/>
            <a:ext cx="1554480" cy="128173"/>
          </a:xfrm>
          <a:prstGeom prst="rect">
            <a:avLst/>
          </a:prstGeom>
          <a:noFill/>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kumimoji="0" sz="1000" i="0" u="none" strike="noStrike" kern="0" cap="none" spc="0" normalizeH="0" baseline="0">
                <a:ln>
                  <a:noFill/>
                </a:ln>
                <a:solidFill>
                  <a:srgbClr val="996633"/>
                </a:solidFill>
                <a:effectLst/>
                <a:uLnTx/>
                <a:uFillTx/>
              </a:defRPr>
            </a:lvl1pPr>
          </a:lstStyle>
          <a:p>
            <a:r>
              <a:rPr lang="en-US" b="1">
                <a:solidFill>
                  <a:schemeClr val="bg1"/>
                </a:solidFill>
              </a:rPr>
              <a:t>Domain-Specific Knowledge Base</a:t>
            </a:r>
          </a:p>
        </p:txBody>
      </p:sp>
      <p:pic>
        <p:nvPicPr>
          <p:cNvPr id="97" name="Graphic 96">
            <a:extLst>
              <a:ext uri="{FF2B5EF4-FFF2-40B4-BE49-F238E27FC236}">
                <a16:creationId xmlns:a16="http://schemas.microsoft.com/office/drawing/2014/main" id="{436F7D12-FB4D-03B7-B51C-D0614D3E92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8156" y="1592464"/>
            <a:ext cx="457200" cy="457200"/>
          </a:xfrm>
          <a:prstGeom prst="rect">
            <a:avLst/>
          </a:prstGeom>
        </p:spPr>
      </p:pic>
      <p:pic>
        <p:nvPicPr>
          <p:cNvPr id="99" name="Graphic 98">
            <a:extLst>
              <a:ext uri="{FF2B5EF4-FFF2-40B4-BE49-F238E27FC236}">
                <a16:creationId xmlns:a16="http://schemas.microsoft.com/office/drawing/2014/main" id="{491EE148-B716-AF45-F54A-26C262505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6203" y="1599019"/>
            <a:ext cx="457200" cy="457200"/>
          </a:xfrm>
          <a:prstGeom prst="rect">
            <a:avLst/>
          </a:prstGeom>
        </p:spPr>
      </p:pic>
      <p:pic>
        <p:nvPicPr>
          <p:cNvPr id="101" name="Graphic 100">
            <a:extLst>
              <a:ext uri="{FF2B5EF4-FFF2-40B4-BE49-F238E27FC236}">
                <a16:creationId xmlns:a16="http://schemas.microsoft.com/office/drawing/2014/main" id="{0B820D22-C9A7-5FD3-2B3D-C97BAB1934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1649" y="1620009"/>
            <a:ext cx="365760" cy="365760"/>
          </a:xfrm>
          <a:prstGeom prst="rect">
            <a:avLst/>
          </a:prstGeom>
        </p:spPr>
      </p:pic>
      <p:pic>
        <p:nvPicPr>
          <p:cNvPr id="106" name="Graphic 105">
            <a:extLst>
              <a:ext uri="{FF2B5EF4-FFF2-40B4-BE49-F238E27FC236}">
                <a16:creationId xmlns:a16="http://schemas.microsoft.com/office/drawing/2014/main" id="{247701B1-062E-2EE1-EE52-F7BCA31071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9942" y="1619951"/>
            <a:ext cx="457200" cy="457200"/>
          </a:xfrm>
          <a:prstGeom prst="rect">
            <a:avLst/>
          </a:prstGeom>
        </p:spPr>
      </p:pic>
      <p:pic>
        <p:nvPicPr>
          <p:cNvPr id="108" name="Graphic 107">
            <a:extLst>
              <a:ext uri="{FF2B5EF4-FFF2-40B4-BE49-F238E27FC236}">
                <a16:creationId xmlns:a16="http://schemas.microsoft.com/office/drawing/2014/main" id="{061815E8-FD38-08F3-9F15-7A6B94DD06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63377" y="1619951"/>
            <a:ext cx="457200" cy="457200"/>
          </a:xfrm>
          <a:prstGeom prst="rect">
            <a:avLst/>
          </a:prstGeom>
        </p:spPr>
      </p:pic>
      <p:pic>
        <p:nvPicPr>
          <p:cNvPr id="110" name="Graphic 109">
            <a:extLst>
              <a:ext uri="{FF2B5EF4-FFF2-40B4-BE49-F238E27FC236}">
                <a16:creationId xmlns:a16="http://schemas.microsoft.com/office/drawing/2014/main" id="{87022449-3CD7-2FC7-F965-6AA45F406E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99209" y="1616439"/>
            <a:ext cx="457200" cy="457200"/>
          </a:xfrm>
          <a:prstGeom prst="rect">
            <a:avLst/>
          </a:prstGeom>
        </p:spPr>
      </p:pic>
      <p:grpSp>
        <p:nvGrpSpPr>
          <p:cNvPr id="15" name="Group 14">
            <a:extLst>
              <a:ext uri="{FF2B5EF4-FFF2-40B4-BE49-F238E27FC236}">
                <a16:creationId xmlns:a16="http://schemas.microsoft.com/office/drawing/2014/main" id="{45E51BB2-C3EC-747C-0ED2-EB43E5B5ADCD}"/>
              </a:ext>
            </a:extLst>
          </p:cNvPr>
          <p:cNvGrpSpPr/>
          <p:nvPr/>
        </p:nvGrpSpPr>
        <p:grpSpPr>
          <a:xfrm>
            <a:off x="6343938" y="2406020"/>
            <a:ext cx="1457421" cy="859536"/>
            <a:chOff x="6455356" y="2139329"/>
            <a:chExt cx="1457421" cy="859536"/>
          </a:xfrm>
        </p:grpSpPr>
        <p:sp>
          <p:nvSpPr>
            <p:cNvPr id="1024" name="Rectangle: Rounded Corners 1023">
              <a:extLst>
                <a:ext uri="{FF2B5EF4-FFF2-40B4-BE49-F238E27FC236}">
                  <a16:creationId xmlns:a16="http://schemas.microsoft.com/office/drawing/2014/main" id="{FA6BD89A-F1F2-96BF-D9C1-B5F324D19046}"/>
                </a:ext>
              </a:extLst>
            </p:cNvPr>
            <p:cNvSpPr/>
            <p:nvPr/>
          </p:nvSpPr>
          <p:spPr>
            <a:xfrm>
              <a:off x="6455356" y="2139329"/>
              <a:ext cx="1453896" cy="859536"/>
            </a:xfrm>
            <a:prstGeom prst="roundRect">
              <a:avLst>
                <a:gd name="adj" fmla="val 7522"/>
              </a:avLst>
            </a:prstGeom>
            <a:solidFill>
              <a:srgbClr val="D1E4FF"/>
            </a:solidFill>
            <a:ln w="9525" cap="flat" cmpd="sng" algn="ctr">
              <a:noFill/>
              <a:prstDash val="solid"/>
            </a:ln>
            <a:effectLst/>
          </p:spPr>
          <p:txBody>
            <a:bodyPr rtlCol="0" anchor="t"/>
            <a:lstStyle/>
            <a:p>
              <a:pPr algn="ctr" fontAlgn="auto">
                <a:spcBef>
                  <a:spcPts val="0"/>
                </a:spcBef>
                <a:spcAft>
                  <a:spcPts val="0"/>
                </a:spcAft>
              </a:pPr>
              <a:r>
                <a:rPr lang="en-US" sz="900" b="1" kern="0">
                  <a:solidFill>
                    <a:schemeClr val="accent4"/>
                  </a:solidFill>
                  <a:latin typeface="Bosch Office Sans"/>
                </a:rPr>
                <a:t>Gen Design &amp; Simulation Models</a:t>
              </a:r>
            </a:p>
          </p:txBody>
        </p:sp>
        <p:pic>
          <p:nvPicPr>
            <p:cNvPr id="1040" name="Picture 16" descr="Top 10 DreamCatcher Agile Studio Alternatives &amp; Competitors in 2025 | G2">
              <a:extLst>
                <a:ext uri="{FF2B5EF4-FFF2-40B4-BE49-F238E27FC236}">
                  <a16:creationId xmlns:a16="http://schemas.microsoft.com/office/drawing/2014/main" id="{DBE459C7-DFBB-74F8-097C-9FC6D036403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044" t="38639" r="10625" b="37053"/>
            <a:stretch/>
          </p:blipFill>
          <p:spPr bwMode="auto">
            <a:xfrm>
              <a:off x="6500469" y="2572244"/>
              <a:ext cx="745389" cy="191469"/>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2" name="Picture 18" descr="NVIDIA Omniverse Enterprise – M Computers s.r.o.">
              <a:extLst>
                <a:ext uri="{FF2B5EF4-FFF2-40B4-BE49-F238E27FC236}">
                  <a16:creationId xmlns:a16="http://schemas.microsoft.com/office/drawing/2014/main" id="{DD23518F-EC5D-6525-1E6E-CFE5F0E0389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5535" t="13728" r="6397" b="17106"/>
            <a:stretch/>
          </p:blipFill>
          <p:spPr bwMode="auto">
            <a:xfrm>
              <a:off x="6889256" y="2808599"/>
              <a:ext cx="605868" cy="184536"/>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4" name="Picture 20" descr="Siemens NX CAD Expert Review, Pricing, and Alternatives - 2025">
              <a:extLst>
                <a:ext uri="{FF2B5EF4-FFF2-40B4-BE49-F238E27FC236}">
                  <a16:creationId xmlns:a16="http://schemas.microsoft.com/office/drawing/2014/main" id="{4607D40C-FDDE-763B-4AB8-45ACFB7F8D7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22346" y="2469371"/>
              <a:ext cx="690431" cy="306858"/>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EACACB1F-81EA-79CB-EC84-C1C8F1F1AF3F}"/>
              </a:ext>
            </a:extLst>
          </p:cNvPr>
          <p:cNvGrpSpPr/>
          <p:nvPr/>
        </p:nvGrpSpPr>
        <p:grpSpPr>
          <a:xfrm>
            <a:off x="3385088" y="2406020"/>
            <a:ext cx="1453896" cy="859536"/>
            <a:chOff x="3496506" y="2139329"/>
            <a:chExt cx="1453896" cy="859536"/>
          </a:xfrm>
        </p:grpSpPr>
        <p:sp>
          <p:nvSpPr>
            <p:cNvPr id="1025" name="Rectangle: Rounded Corners 1024">
              <a:extLst>
                <a:ext uri="{FF2B5EF4-FFF2-40B4-BE49-F238E27FC236}">
                  <a16:creationId xmlns:a16="http://schemas.microsoft.com/office/drawing/2014/main" id="{2BDC7D49-F75E-C24E-4032-5EC1728E62B3}"/>
                </a:ext>
              </a:extLst>
            </p:cNvPr>
            <p:cNvSpPr/>
            <p:nvPr/>
          </p:nvSpPr>
          <p:spPr>
            <a:xfrm>
              <a:off x="3496506" y="2139329"/>
              <a:ext cx="1453896" cy="859536"/>
            </a:xfrm>
            <a:prstGeom prst="roundRect">
              <a:avLst>
                <a:gd name="adj" fmla="val 7522"/>
              </a:avLst>
            </a:prstGeom>
            <a:solidFill>
              <a:srgbClr val="E8F1FF"/>
            </a:solidFill>
            <a:ln w="9525" cap="flat" cmpd="sng" algn="ctr">
              <a:noFill/>
              <a:prstDash val="solid"/>
            </a:ln>
            <a:effectLst/>
          </p:spPr>
          <p:txBody>
            <a:bodyPr rtlCol="0" anchor="t"/>
            <a:lstStyle/>
            <a:p>
              <a:pPr algn="ctr" fontAlgn="auto">
                <a:spcBef>
                  <a:spcPts val="0"/>
                </a:spcBef>
                <a:spcAft>
                  <a:spcPts val="0"/>
                </a:spcAft>
              </a:pPr>
              <a:r>
                <a:rPr lang="en-US" sz="900" b="1" kern="0">
                  <a:solidFill>
                    <a:schemeClr val="accent2"/>
                  </a:solidFill>
                  <a:latin typeface="Bosch Office Sans"/>
                </a:rPr>
                <a:t>Diffusion Models for 3D &amp; CAD</a:t>
              </a:r>
            </a:p>
          </p:txBody>
        </p:sp>
        <p:pic>
          <p:nvPicPr>
            <p:cNvPr id="1046" name="Picture 22" descr="Stability AI Chronicle: Why It Can Fail in 2024">
              <a:extLst>
                <a:ext uri="{FF2B5EF4-FFF2-40B4-BE49-F238E27FC236}">
                  <a16:creationId xmlns:a16="http://schemas.microsoft.com/office/drawing/2014/main" id="{7C769811-B836-3023-F091-CE041DE5CEA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4921" t="37333" r="14390" b="39595"/>
            <a:stretch/>
          </p:blipFill>
          <p:spPr bwMode="auto">
            <a:xfrm>
              <a:off x="3531611" y="2659960"/>
              <a:ext cx="570931" cy="130719"/>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8" name="Picture 24" descr="OpenAI's New Foundation Model: Point-E is Able to Generate 3D  Representations from Language | by Jesus Rodriguez | Medium">
              <a:extLst>
                <a:ext uri="{FF2B5EF4-FFF2-40B4-BE49-F238E27FC236}">
                  <a16:creationId xmlns:a16="http://schemas.microsoft.com/office/drawing/2014/main" id="{1C494446-3616-8E2F-1719-99FF56DE7BE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1234" t="6990" r="21364" b="15562"/>
            <a:stretch/>
          </p:blipFill>
          <p:spPr bwMode="auto">
            <a:xfrm>
              <a:off x="4118044" y="2576871"/>
              <a:ext cx="322119" cy="296896"/>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0" name="Picture 26" descr="GitHub - ChrisWu1997/DeepCAD: code for our ICCV 2021 paper &quot;DeepCAD: A Deep  Generative Network for Computer-Aided Design Models&quot;">
              <a:extLst>
                <a:ext uri="{FF2B5EF4-FFF2-40B4-BE49-F238E27FC236}">
                  <a16:creationId xmlns:a16="http://schemas.microsoft.com/office/drawing/2014/main" id="{3867020B-4D45-87F8-16D5-48637E7DE73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583" t="32049" r="61771" b="54123"/>
            <a:stretch/>
          </p:blipFill>
          <p:spPr bwMode="auto">
            <a:xfrm>
              <a:off x="4455666" y="2672168"/>
              <a:ext cx="486542" cy="106303"/>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3BA08D46-7E1A-ED38-5B54-C6708FF8E04B}"/>
              </a:ext>
            </a:extLst>
          </p:cNvPr>
          <p:cNvGrpSpPr/>
          <p:nvPr/>
        </p:nvGrpSpPr>
        <p:grpSpPr>
          <a:xfrm>
            <a:off x="7823046" y="2406020"/>
            <a:ext cx="1453896" cy="859536"/>
            <a:chOff x="7934464" y="2139329"/>
            <a:chExt cx="1453896" cy="859536"/>
          </a:xfrm>
        </p:grpSpPr>
        <p:sp>
          <p:nvSpPr>
            <p:cNvPr id="1027" name="Rectangle: Rounded Corners 1026">
              <a:extLst>
                <a:ext uri="{FF2B5EF4-FFF2-40B4-BE49-F238E27FC236}">
                  <a16:creationId xmlns:a16="http://schemas.microsoft.com/office/drawing/2014/main" id="{C869F82E-4017-1229-1C5D-2B529FFAEBDE}"/>
                </a:ext>
              </a:extLst>
            </p:cNvPr>
            <p:cNvSpPr/>
            <p:nvPr/>
          </p:nvSpPr>
          <p:spPr>
            <a:xfrm>
              <a:off x="7934464" y="2139329"/>
              <a:ext cx="1453896" cy="859536"/>
            </a:xfrm>
            <a:prstGeom prst="roundRect">
              <a:avLst>
                <a:gd name="adj" fmla="val 7522"/>
              </a:avLst>
            </a:prstGeom>
            <a:solidFill>
              <a:srgbClr val="D1E4FF"/>
            </a:solidFill>
            <a:ln w="9525" cap="flat" cmpd="sng" algn="ctr">
              <a:noFill/>
              <a:prstDash val="solid"/>
            </a:ln>
            <a:effectLst/>
          </p:spPr>
          <p:txBody>
            <a:bodyPr rtlCol="0" anchor="t"/>
            <a:lstStyle/>
            <a:p>
              <a:pPr algn="ctr" fontAlgn="auto">
                <a:spcBef>
                  <a:spcPts val="0"/>
                </a:spcBef>
                <a:spcAft>
                  <a:spcPts val="0"/>
                </a:spcAft>
              </a:pPr>
              <a:r>
                <a:rPr lang="en-US" sz="900" b="1" kern="0">
                  <a:solidFill>
                    <a:schemeClr val="accent4"/>
                  </a:solidFill>
                  <a:latin typeface="Bosch Office Sans"/>
                </a:rPr>
                <a:t>Sensor Fusion &amp; Predictive Models</a:t>
              </a:r>
            </a:p>
          </p:txBody>
        </p:sp>
        <p:pic>
          <p:nvPicPr>
            <p:cNvPr id="1033" name="Picture 1032">
              <a:extLst>
                <a:ext uri="{FF2B5EF4-FFF2-40B4-BE49-F238E27FC236}">
                  <a16:creationId xmlns:a16="http://schemas.microsoft.com/office/drawing/2014/main" id="{FB4A2F98-CE1E-715E-E706-F42225742DB7}"/>
                </a:ext>
              </a:extLst>
            </p:cNvPr>
            <p:cNvPicPr>
              <a:picLocks noChangeAspect="1"/>
            </p:cNvPicPr>
            <p:nvPr/>
          </p:nvPicPr>
          <p:blipFill>
            <a:blip r:embed="rId21"/>
            <a:stretch>
              <a:fillRect/>
            </a:stretch>
          </p:blipFill>
          <p:spPr>
            <a:xfrm>
              <a:off x="8608035" y="2842310"/>
              <a:ext cx="703760" cy="130326"/>
            </a:xfrm>
            <a:prstGeom prst="roundRect">
              <a:avLst>
                <a:gd name="adj" fmla="val 8420"/>
              </a:avLst>
            </a:prstGeom>
            <a:noFill/>
            <a:effectLst>
              <a:outerShdw blurRad="50800" dist="38100" dir="2700000" algn="tl" rotWithShape="0">
                <a:prstClr val="black">
                  <a:alpha val="40000"/>
                </a:prstClr>
              </a:outerShdw>
            </a:effectLst>
          </p:spPr>
        </p:pic>
        <p:pic>
          <p:nvPicPr>
            <p:cNvPr id="1052" name="Picture 28" descr="Introduction to the Kalman Filter | Resourcium">
              <a:extLst>
                <a:ext uri="{FF2B5EF4-FFF2-40B4-BE49-F238E27FC236}">
                  <a16:creationId xmlns:a16="http://schemas.microsoft.com/office/drawing/2014/main" id="{63A02D2D-21AE-E765-CE42-94101AD37A4D}"/>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50271" r="52205"/>
            <a:stretch/>
          </p:blipFill>
          <p:spPr bwMode="auto">
            <a:xfrm>
              <a:off x="8093809" y="2576871"/>
              <a:ext cx="485625" cy="284220"/>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4" name="Picture 30" descr="Lidar scanner icon, sign. Vector stock illustration. 29920555 Vector Art at  Vecteezy">
              <a:extLst>
                <a:ext uri="{FF2B5EF4-FFF2-40B4-BE49-F238E27FC236}">
                  <a16:creationId xmlns:a16="http://schemas.microsoft.com/office/drawing/2014/main" id="{1597A2BF-FF2C-932A-6F3E-57AA8A40EE84}"/>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8650" t="22826" r="9086" b="23323"/>
            <a:stretch/>
          </p:blipFill>
          <p:spPr bwMode="auto">
            <a:xfrm>
              <a:off x="8650809" y="2559922"/>
              <a:ext cx="578206" cy="205410"/>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A392E19-ECB0-0F40-28B1-0601953D075F}"/>
              </a:ext>
            </a:extLst>
          </p:cNvPr>
          <p:cNvGrpSpPr/>
          <p:nvPr/>
        </p:nvGrpSpPr>
        <p:grpSpPr>
          <a:xfrm>
            <a:off x="4860671" y="2406020"/>
            <a:ext cx="1453896" cy="859536"/>
            <a:chOff x="4972089" y="2139329"/>
            <a:chExt cx="1453896" cy="859536"/>
          </a:xfrm>
        </p:grpSpPr>
        <p:sp>
          <p:nvSpPr>
            <p:cNvPr id="1029" name="Rectangle: Rounded Corners 1028">
              <a:extLst>
                <a:ext uri="{FF2B5EF4-FFF2-40B4-BE49-F238E27FC236}">
                  <a16:creationId xmlns:a16="http://schemas.microsoft.com/office/drawing/2014/main" id="{60837D62-E2B2-5522-4A2B-7122A4BA8B1B}"/>
                </a:ext>
              </a:extLst>
            </p:cNvPr>
            <p:cNvSpPr/>
            <p:nvPr/>
          </p:nvSpPr>
          <p:spPr>
            <a:xfrm>
              <a:off x="4972089" y="2139329"/>
              <a:ext cx="1453896" cy="859536"/>
            </a:xfrm>
            <a:prstGeom prst="roundRect">
              <a:avLst>
                <a:gd name="adj" fmla="val 7522"/>
              </a:avLst>
            </a:prstGeom>
            <a:solidFill>
              <a:srgbClr val="E8F1FF"/>
            </a:solidFill>
            <a:ln w="9525" cap="flat" cmpd="sng" algn="ctr">
              <a:noFill/>
              <a:prstDash val="solid"/>
            </a:ln>
            <a:effectLst/>
          </p:spPr>
          <p:txBody>
            <a:bodyPr rtlCol="0" anchor="t"/>
            <a:lstStyle/>
            <a:p>
              <a:pPr algn="ctr" fontAlgn="auto">
                <a:spcBef>
                  <a:spcPts val="0"/>
                </a:spcBef>
                <a:spcAft>
                  <a:spcPts val="0"/>
                </a:spcAft>
              </a:pPr>
              <a:r>
                <a:rPr lang="en-US" sz="900" b="1" kern="0">
                  <a:solidFill>
                    <a:schemeClr val="accent2"/>
                  </a:solidFill>
                  <a:latin typeface="Bosch Office Sans"/>
                </a:rPr>
                <a:t>AI for Code &amp; Automation</a:t>
              </a:r>
            </a:p>
          </p:txBody>
        </p:sp>
        <p:pic>
          <p:nvPicPr>
            <p:cNvPr id="1060" name="Picture 36" descr="DeepMind's AlphaCode Can Outcompete Human Coders | Shelly Palmer">
              <a:extLst>
                <a:ext uri="{FF2B5EF4-FFF2-40B4-BE49-F238E27FC236}">
                  <a16:creationId xmlns:a16="http://schemas.microsoft.com/office/drawing/2014/main" id="{32F5FDCA-106F-D5A7-E9BD-AC83A7120C1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3896" t="24469" r="13991" b="24277"/>
            <a:stretch/>
          </p:blipFill>
          <p:spPr bwMode="auto">
            <a:xfrm>
              <a:off x="5024062" y="2602243"/>
              <a:ext cx="454156" cy="180761"/>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66" name="Picture 42" descr="PLC logo. PLC letter. PLC letter logo design. Initials PLC logo linked with  circle and uppercase monogram logo. PLC typography for technology, business  and real estate brand. 9023893 Vector Art at Vecteezy">
              <a:extLst>
                <a:ext uri="{FF2B5EF4-FFF2-40B4-BE49-F238E27FC236}">
                  <a16:creationId xmlns:a16="http://schemas.microsoft.com/office/drawing/2014/main" id="{262AA556-7491-FEDE-55C9-0D0EC3A558C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7821" t="26567" r="18076" b="25588"/>
            <a:stretch/>
          </p:blipFill>
          <p:spPr bwMode="auto">
            <a:xfrm>
              <a:off x="5587773" y="2569245"/>
              <a:ext cx="330602" cy="246756"/>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68" name="Picture 44" descr="Logo | Codex">
              <a:extLst>
                <a:ext uri="{FF2B5EF4-FFF2-40B4-BE49-F238E27FC236}">
                  <a16:creationId xmlns:a16="http://schemas.microsoft.com/office/drawing/2014/main" id="{6861E562-6B5B-3E93-5831-311AEE92FFC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0961" t="16953" r="21392" b="18007"/>
            <a:stretch/>
          </p:blipFill>
          <p:spPr bwMode="auto">
            <a:xfrm>
              <a:off x="6027929" y="2505340"/>
              <a:ext cx="255476" cy="374567"/>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7CA132B-226E-B736-F01B-3C437EB52F27}"/>
              </a:ext>
            </a:extLst>
          </p:cNvPr>
          <p:cNvGrpSpPr/>
          <p:nvPr/>
        </p:nvGrpSpPr>
        <p:grpSpPr>
          <a:xfrm>
            <a:off x="9298630" y="2406020"/>
            <a:ext cx="1453896" cy="859536"/>
            <a:chOff x="9410048" y="2139329"/>
            <a:chExt cx="1453896" cy="859536"/>
          </a:xfrm>
        </p:grpSpPr>
        <p:sp>
          <p:nvSpPr>
            <p:cNvPr id="126" name="Rectangle: Rounded Corners 125">
              <a:extLst>
                <a:ext uri="{FF2B5EF4-FFF2-40B4-BE49-F238E27FC236}">
                  <a16:creationId xmlns:a16="http://schemas.microsoft.com/office/drawing/2014/main" id="{A159482C-7DEC-4AC4-7965-006C5BE979E9}"/>
                </a:ext>
              </a:extLst>
            </p:cNvPr>
            <p:cNvSpPr/>
            <p:nvPr/>
          </p:nvSpPr>
          <p:spPr>
            <a:xfrm>
              <a:off x="9410048" y="2139329"/>
              <a:ext cx="1453896" cy="859536"/>
            </a:xfrm>
            <a:prstGeom prst="roundRect">
              <a:avLst>
                <a:gd name="adj" fmla="val 7522"/>
              </a:avLst>
            </a:prstGeom>
            <a:solidFill>
              <a:srgbClr val="E8F1FF"/>
            </a:solidFill>
            <a:ln w="9525" cap="flat" cmpd="sng" algn="ctr">
              <a:no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r>
                <a:rPr lang="en-US" sz="900" b="1" kern="0">
                  <a:solidFill>
                    <a:schemeClr val="accent2"/>
                  </a:solidFill>
                  <a:latin typeface="Bosch Office Sans"/>
                </a:rPr>
                <a:t>Language Models</a:t>
              </a:r>
            </a:p>
            <a:p>
              <a:pPr marL="0" marR="0" indent="0" algn="ctr" defTabSz="914400" eaLnBrk="1" fontAlgn="auto" latinLnBrk="0" hangingPunct="1">
                <a:lnSpc>
                  <a:spcPct val="100000"/>
                </a:lnSpc>
                <a:spcBef>
                  <a:spcPts val="0"/>
                </a:spcBef>
                <a:spcAft>
                  <a:spcPts val="0"/>
                </a:spcAft>
                <a:buClrTx/>
                <a:buSzTx/>
                <a:buFontTx/>
                <a:buNone/>
                <a:tabLst/>
              </a:pPr>
              <a:r>
                <a:rPr kumimoji="0" lang="en-US" sz="900" b="1" i="0" u="none" strike="noStrike" kern="0" cap="none" spc="0" normalizeH="0" baseline="0" noProof="0">
                  <a:ln>
                    <a:noFill/>
                  </a:ln>
                  <a:solidFill>
                    <a:schemeClr val="accent2"/>
                  </a:solidFill>
                  <a:effectLst/>
                  <a:uLnTx/>
                  <a:uFillTx/>
                  <a:latin typeface="Bosch Office Sans"/>
                </a:rPr>
                <a:t>(S,M,L)</a:t>
              </a:r>
            </a:p>
            <a:p>
              <a:pPr marL="0" marR="0" indent="0" algn="ctr" defTabSz="914400" eaLnBrk="1" fontAlgn="auto" latinLnBrk="0" hangingPunct="1">
                <a:lnSpc>
                  <a:spcPct val="100000"/>
                </a:lnSpc>
                <a:spcBef>
                  <a:spcPts val="0"/>
                </a:spcBef>
                <a:spcAft>
                  <a:spcPts val="0"/>
                </a:spcAft>
                <a:buClrTx/>
                <a:buSzTx/>
                <a:buFontTx/>
                <a:buNone/>
                <a:tabLst/>
              </a:pPr>
              <a:endParaRPr lang="en-US" sz="900" b="1" kern="0">
                <a:solidFill>
                  <a:schemeClr val="accent2"/>
                </a:solidFill>
                <a:latin typeface="Bosch Office Sans"/>
              </a:endParaRPr>
            </a:p>
            <a:p>
              <a:pPr marL="0" marR="0" indent="0" algn="ctr" defTabSz="914400" eaLnBrk="1" fontAlgn="auto" latinLnBrk="0" hangingPunct="1">
                <a:lnSpc>
                  <a:spcPct val="100000"/>
                </a:lnSpc>
                <a:spcBef>
                  <a:spcPts val="0"/>
                </a:spcBef>
                <a:spcAft>
                  <a:spcPts val="0"/>
                </a:spcAft>
                <a:buClrTx/>
                <a:buSzTx/>
                <a:buFontTx/>
                <a:buNone/>
                <a:tabLst/>
              </a:pPr>
              <a:endParaRPr kumimoji="0" lang="en-US" sz="1200" b="1" i="0" u="none" strike="noStrike" kern="0" cap="none" spc="0" normalizeH="0" baseline="0" noProof="0">
                <a:ln>
                  <a:noFill/>
                </a:ln>
                <a:solidFill>
                  <a:schemeClr val="accent2"/>
                </a:solidFill>
                <a:effectLst/>
                <a:uLnTx/>
                <a:uFillTx/>
                <a:latin typeface="Bosch Office Sans"/>
              </a:endParaRPr>
            </a:p>
          </p:txBody>
        </p:sp>
        <p:pic>
          <p:nvPicPr>
            <p:cNvPr id="1034" name="Picture 10" descr="GPT-4 can help data mining for energy management in building sector">
              <a:extLst>
                <a:ext uri="{FF2B5EF4-FFF2-40B4-BE49-F238E27FC236}">
                  <a16:creationId xmlns:a16="http://schemas.microsoft.com/office/drawing/2014/main" id="{DC3E08FE-EFA0-2E8E-516D-D5C91973342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0476" t="15797" r="30169" b="15283"/>
            <a:stretch/>
          </p:blipFill>
          <p:spPr bwMode="auto">
            <a:xfrm>
              <a:off x="9494313" y="2540433"/>
              <a:ext cx="308450" cy="405111"/>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descr="SmolLM2: Open Source Compact LLM by Hugging Face Outscoring Llama-1B and  Qwen2.5-1.5B">
              <a:extLst>
                <a:ext uri="{FF2B5EF4-FFF2-40B4-BE49-F238E27FC236}">
                  <a16:creationId xmlns:a16="http://schemas.microsoft.com/office/drawing/2014/main" id="{18786A31-741D-8635-17CB-A86573DC16D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28311" t="8250" r="28840" b="9838"/>
            <a:stretch/>
          </p:blipFill>
          <p:spPr bwMode="auto">
            <a:xfrm>
              <a:off x="10336992" y="2561647"/>
              <a:ext cx="388959" cy="362682"/>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CD12065E-4E15-790B-8E52-1B935A4E03B3}"/>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9223" t="14539" r="9169" b="11927"/>
            <a:stretch/>
          </p:blipFill>
          <p:spPr bwMode="auto">
            <a:xfrm>
              <a:off x="9864468" y="2557902"/>
              <a:ext cx="410818" cy="370172"/>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039" name="Rectangle: Rounded Corners 1038">
            <a:extLst>
              <a:ext uri="{FF2B5EF4-FFF2-40B4-BE49-F238E27FC236}">
                <a16:creationId xmlns:a16="http://schemas.microsoft.com/office/drawing/2014/main" id="{AB7C7BFE-2948-7A54-9225-8C23018EB638}"/>
              </a:ext>
            </a:extLst>
          </p:cNvPr>
          <p:cNvSpPr/>
          <p:nvPr/>
        </p:nvSpPr>
        <p:spPr>
          <a:xfrm>
            <a:off x="3417005" y="3413938"/>
            <a:ext cx="1792224" cy="877824"/>
          </a:xfrm>
          <a:prstGeom prst="roundRect">
            <a:avLst>
              <a:gd name="adj" fmla="val 7522"/>
            </a:avLst>
          </a:prstGeom>
          <a:solidFill>
            <a:schemeClr val="bg1"/>
          </a:solidFill>
          <a:ln w="9525" cap="flat" cmpd="sng" algn="ctr">
            <a:solidFill>
              <a:schemeClr val="bg1"/>
            </a:solidFill>
            <a:prstDash val="solid"/>
          </a:ln>
          <a:effectLst/>
        </p:spPr>
        <p:txBody>
          <a:bodyPr rtlCol="0" anchor="t"/>
          <a:lstStyle/>
          <a:p>
            <a:pPr algn="ctr" fontAlgn="auto">
              <a:spcBef>
                <a:spcPts val="0"/>
              </a:spcBef>
              <a:spcAft>
                <a:spcPts val="0"/>
              </a:spcAft>
            </a:pPr>
            <a:r>
              <a:rPr lang="en-US" sz="900" b="1">
                <a:solidFill>
                  <a:srgbClr val="18837E"/>
                </a:solidFill>
              </a:rPr>
              <a:t>AI-Assisted CAD &amp; PLM Systems</a:t>
            </a:r>
          </a:p>
        </p:txBody>
      </p:sp>
      <p:grpSp>
        <p:nvGrpSpPr>
          <p:cNvPr id="1049" name="Group 1048">
            <a:extLst>
              <a:ext uri="{FF2B5EF4-FFF2-40B4-BE49-F238E27FC236}">
                <a16:creationId xmlns:a16="http://schemas.microsoft.com/office/drawing/2014/main" id="{8FCB25F7-644A-EA7E-3054-BCB723840FEF}"/>
              </a:ext>
            </a:extLst>
          </p:cNvPr>
          <p:cNvGrpSpPr/>
          <p:nvPr/>
        </p:nvGrpSpPr>
        <p:grpSpPr>
          <a:xfrm>
            <a:off x="3459991" y="3801820"/>
            <a:ext cx="820529" cy="249866"/>
            <a:chOff x="3415818" y="4463526"/>
            <a:chExt cx="4094407" cy="1246824"/>
          </a:xfrm>
        </p:grpSpPr>
        <p:pic>
          <p:nvPicPr>
            <p:cNvPr id="1072" name="Picture 48" descr="What's new in NX | Jun 2024 | AI-enabled &amp; Generative Design">
              <a:extLst>
                <a:ext uri="{FF2B5EF4-FFF2-40B4-BE49-F238E27FC236}">
                  <a16:creationId xmlns:a16="http://schemas.microsoft.com/office/drawing/2014/main" id="{DA34DF52-0120-5EA5-8954-4E4CFE713169}"/>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5737" t="26567" r="57451" b="53227"/>
            <a:stretch/>
          </p:blipFill>
          <p:spPr bwMode="auto">
            <a:xfrm>
              <a:off x="3415818" y="4463526"/>
              <a:ext cx="4038121" cy="1246824"/>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4" name="Picture 50" descr="Siemens NX CAD Expert Review, Pricing, and Alternatives - 2025">
              <a:extLst>
                <a:ext uri="{FF2B5EF4-FFF2-40B4-BE49-F238E27FC236}">
                  <a16:creationId xmlns:a16="http://schemas.microsoft.com/office/drawing/2014/main" id="{A089CA59-EE59-C7CD-CEA3-612FA35AA26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646203" y="4883354"/>
              <a:ext cx="1864022" cy="826996"/>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1076" name="Picture 52" descr="Fusion 360 - Wikipedia">
            <a:extLst>
              <a:ext uri="{FF2B5EF4-FFF2-40B4-BE49-F238E27FC236}">
                <a16:creationId xmlns:a16="http://schemas.microsoft.com/office/drawing/2014/main" id="{5751268D-8FF1-B5FF-3179-4BA33802D0B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2840" t="32496" r="19628" b="31695"/>
          <a:stretch/>
        </p:blipFill>
        <p:spPr bwMode="auto">
          <a:xfrm>
            <a:off x="3842194" y="4058271"/>
            <a:ext cx="877278" cy="229295"/>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8" name="Picture 54" descr="We're thrilled to announce our partnership with Mistral AI to… | Dassault  Systèmes | 67 comments">
            <a:extLst>
              <a:ext uri="{FF2B5EF4-FFF2-40B4-BE49-F238E27FC236}">
                <a16:creationId xmlns:a16="http://schemas.microsoft.com/office/drawing/2014/main" id="{58FC4FAC-E094-0561-4119-C4F3552035B8}"/>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21554" t="24311" r="21037" b="20054"/>
          <a:stretch/>
        </p:blipFill>
        <p:spPr bwMode="auto">
          <a:xfrm>
            <a:off x="4728006" y="3779973"/>
            <a:ext cx="465618" cy="451227"/>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C492856-072F-6C88-C51B-9E076974A410}"/>
              </a:ext>
            </a:extLst>
          </p:cNvPr>
          <p:cNvGrpSpPr/>
          <p:nvPr/>
        </p:nvGrpSpPr>
        <p:grpSpPr>
          <a:xfrm>
            <a:off x="7085923" y="3413938"/>
            <a:ext cx="1792224" cy="877824"/>
            <a:chOff x="5378372" y="3146751"/>
            <a:chExt cx="1792224" cy="877824"/>
          </a:xfrm>
          <a:solidFill>
            <a:srgbClr val="FFFFFF"/>
          </a:solidFill>
        </p:grpSpPr>
        <p:sp>
          <p:nvSpPr>
            <p:cNvPr id="1041" name="Rectangle: Rounded Corners 1040">
              <a:extLst>
                <a:ext uri="{FF2B5EF4-FFF2-40B4-BE49-F238E27FC236}">
                  <a16:creationId xmlns:a16="http://schemas.microsoft.com/office/drawing/2014/main" id="{979B604E-BB65-93E4-6FD7-F4E09DDE2F5C}"/>
                </a:ext>
              </a:extLst>
            </p:cNvPr>
            <p:cNvSpPr/>
            <p:nvPr/>
          </p:nvSpPr>
          <p:spPr>
            <a:xfrm>
              <a:off x="5378372" y="3146751"/>
              <a:ext cx="1792224" cy="877824"/>
            </a:xfrm>
            <a:prstGeom prst="roundRect">
              <a:avLst>
                <a:gd name="adj" fmla="val 7522"/>
              </a:avLst>
            </a:prstGeom>
            <a:grpFill/>
            <a:ln w="9525" cap="flat" cmpd="sng" algn="ctr">
              <a:noFill/>
              <a:prstDash val="solid"/>
            </a:ln>
            <a:effectLst/>
          </p:spPr>
          <p:txBody>
            <a:bodyPr rtlCol="0" anchor="t"/>
            <a:lstStyle/>
            <a:p>
              <a:pPr algn="ctr" fontAlgn="auto">
                <a:spcBef>
                  <a:spcPts val="0"/>
                </a:spcBef>
                <a:spcAft>
                  <a:spcPts val="0"/>
                </a:spcAft>
              </a:pPr>
              <a:r>
                <a:rPr lang="en-US" sz="900" b="1">
                  <a:solidFill>
                    <a:srgbClr val="18837E"/>
                  </a:solidFill>
                </a:rPr>
                <a:t>Digital Twin &amp; Simulation Platforms</a:t>
              </a:r>
            </a:p>
          </p:txBody>
        </p:sp>
        <p:pic>
          <p:nvPicPr>
            <p:cNvPr id="1051" name="Picture 18" descr="NVIDIA Omniverse Enterprise – M Computers s.r.o.">
              <a:extLst>
                <a:ext uri="{FF2B5EF4-FFF2-40B4-BE49-F238E27FC236}">
                  <a16:creationId xmlns:a16="http://schemas.microsoft.com/office/drawing/2014/main" id="{5F96EB6C-8CCD-2B71-BBB6-457976EB86A7}"/>
                </a:ext>
              </a:extLst>
            </p:cNvPr>
            <p:cNvPicPr>
              <a:picLocks noChangeAspect="1" noChangeArrowheads="1"/>
            </p:cNvPicPr>
            <p:nvPr/>
          </p:nvPicPr>
          <p:blipFill rotWithShape="1">
            <a:blip r:embed="rId16">
              <a:alphaModFix amt="90000"/>
              <a:extLst>
                <a:ext uri="{28A0092B-C50C-407E-A947-70E740481C1C}">
                  <a14:useLocalDpi xmlns:a14="http://schemas.microsoft.com/office/drawing/2010/main" val="0"/>
                </a:ext>
              </a:extLst>
            </a:blip>
            <a:srcRect l="5535" t="13728" r="6397" b="17106"/>
            <a:stretch/>
          </p:blipFill>
          <p:spPr bwMode="auto">
            <a:xfrm>
              <a:off x="5399661" y="3528729"/>
              <a:ext cx="760099" cy="231512"/>
            </a:xfrm>
            <a:prstGeom prst="round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84" name="Picture 60" descr="MindSphere Partner Program | Siemens Software">
              <a:extLst>
                <a:ext uri="{FF2B5EF4-FFF2-40B4-BE49-F238E27FC236}">
                  <a16:creationId xmlns:a16="http://schemas.microsoft.com/office/drawing/2014/main" id="{AE9C2DAC-871F-C957-3D57-85182CF53C88}"/>
                </a:ext>
              </a:extLst>
            </p:cNvPr>
            <p:cNvPicPr>
              <a:picLocks noChangeAspect="1" noChangeArrowheads="1"/>
            </p:cNvPicPr>
            <p:nvPr/>
          </p:nvPicPr>
          <p:blipFill rotWithShape="1">
            <a:blip r:embed="rId34">
              <a:alphaModFix amt="90000"/>
              <a:extLst>
                <a:ext uri="{28A0092B-C50C-407E-A947-70E740481C1C}">
                  <a14:useLocalDpi xmlns:a14="http://schemas.microsoft.com/office/drawing/2010/main" val="0"/>
                </a:ext>
              </a:extLst>
            </a:blip>
            <a:srcRect l="22247" t="37710" r="20498" b="34391"/>
            <a:stretch/>
          </p:blipFill>
          <p:spPr bwMode="auto">
            <a:xfrm>
              <a:off x="5870785" y="3812014"/>
              <a:ext cx="707660" cy="193675"/>
            </a:xfrm>
            <a:prstGeom prst="round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88" name="Picture 64" descr="Ansys Twin Builder | Reviews, Pricing &amp; Demos - SoftwareAdvice NZ">
              <a:extLst>
                <a:ext uri="{FF2B5EF4-FFF2-40B4-BE49-F238E27FC236}">
                  <a16:creationId xmlns:a16="http://schemas.microsoft.com/office/drawing/2014/main" id="{4E3403D1-2264-4841-A601-3F5E43BAF0A2}"/>
                </a:ext>
              </a:extLst>
            </p:cNvPr>
            <p:cNvPicPr>
              <a:picLocks noChangeAspect="1" noChangeArrowheads="1"/>
            </p:cNvPicPr>
            <p:nvPr/>
          </p:nvPicPr>
          <p:blipFill>
            <a:blip r:embed="rId35">
              <a:alphaModFix amt="90000"/>
              <a:extLst>
                <a:ext uri="{BEBA8EAE-BF5A-486C-A8C5-ECC9F3942E4B}">
                  <a14:imgProps xmlns:a14="http://schemas.microsoft.com/office/drawing/2010/main">
                    <a14:imgLayer r:embed="rId3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560385" y="3577865"/>
              <a:ext cx="610211" cy="320996"/>
            </a:xfrm>
            <a:prstGeom prst="round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867F1FD-5D9B-352C-2371-8303E7F55844}"/>
              </a:ext>
            </a:extLst>
          </p:cNvPr>
          <p:cNvGrpSpPr/>
          <p:nvPr/>
        </p:nvGrpSpPr>
        <p:grpSpPr>
          <a:xfrm>
            <a:off x="8922649" y="3413938"/>
            <a:ext cx="1792224" cy="877824"/>
            <a:chOff x="7199805" y="3146751"/>
            <a:chExt cx="1792224" cy="877824"/>
          </a:xfrm>
          <a:solidFill>
            <a:srgbClr val="B9DBE3"/>
          </a:solidFill>
        </p:grpSpPr>
        <p:sp>
          <p:nvSpPr>
            <p:cNvPr id="1043" name="Rectangle: Rounded Corners 1042">
              <a:extLst>
                <a:ext uri="{FF2B5EF4-FFF2-40B4-BE49-F238E27FC236}">
                  <a16:creationId xmlns:a16="http://schemas.microsoft.com/office/drawing/2014/main" id="{59A55A5D-F352-97D3-0398-3B6B58764BA3}"/>
                </a:ext>
              </a:extLst>
            </p:cNvPr>
            <p:cNvSpPr/>
            <p:nvPr/>
          </p:nvSpPr>
          <p:spPr>
            <a:xfrm>
              <a:off x="7199805" y="3146751"/>
              <a:ext cx="1792224" cy="877824"/>
            </a:xfrm>
            <a:prstGeom prst="roundRect">
              <a:avLst>
                <a:gd name="adj" fmla="val 7522"/>
              </a:avLst>
            </a:prstGeom>
            <a:grpFill/>
            <a:ln w="9525" cap="flat" cmpd="sng" algn="ctr">
              <a:solidFill>
                <a:schemeClr val="bg1"/>
              </a:solidFill>
              <a:prstDash val="solid"/>
            </a:ln>
            <a:effectLst/>
          </p:spPr>
          <p:txBody>
            <a:bodyPr rtlCol="0" anchor="t"/>
            <a:lstStyle/>
            <a:p>
              <a:pPr algn="ctr" fontAlgn="auto">
                <a:spcBef>
                  <a:spcPts val="0"/>
                </a:spcBef>
                <a:spcAft>
                  <a:spcPts val="0"/>
                </a:spcAft>
              </a:pPr>
              <a:r>
                <a:rPr lang="en-US" sz="900" b="1">
                  <a:solidFill>
                    <a:srgbClr val="18837E"/>
                  </a:solidFill>
                </a:rPr>
                <a:t>AI for Documentation &amp; Chatbots</a:t>
              </a:r>
            </a:p>
          </p:txBody>
        </p:sp>
        <p:pic>
          <p:nvPicPr>
            <p:cNvPr id="1090" name="Picture 66" descr="Open AI | Transforming Business and Lifestyle | Exeed ECX Blog">
              <a:extLst>
                <a:ext uri="{FF2B5EF4-FFF2-40B4-BE49-F238E27FC236}">
                  <a16:creationId xmlns:a16="http://schemas.microsoft.com/office/drawing/2014/main" id="{2D953315-8D3B-FC35-5050-9E1E3CD12186}"/>
                </a:ext>
              </a:extLst>
            </p:cNvPr>
            <p:cNvPicPr>
              <a:picLocks noChangeAspect="1" noChangeArrowheads="1"/>
            </p:cNvPicPr>
            <p:nvPr/>
          </p:nvPicPr>
          <p:blipFill rotWithShape="1">
            <a:blip r:embed="rId37">
              <a:alphaModFix amt="90000"/>
              <a:extLst>
                <a:ext uri="{28A0092B-C50C-407E-A947-70E740481C1C}">
                  <a14:useLocalDpi xmlns:a14="http://schemas.microsoft.com/office/drawing/2010/main" val="0"/>
                </a:ext>
              </a:extLst>
            </a:blip>
            <a:srcRect l="17399" t="35855" r="14580" b="36572"/>
            <a:stretch/>
          </p:blipFill>
          <p:spPr bwMode="auto">
            <a:xfrm>
              <a:off x="7222686" y="3651916"/>
              <a:ext cx="1003567" cy="213902"/>
            </a:xfrm>
            <a:prstGeom prst="roundRect">
              <a:avLst>
                <a:gd name="adj" fmla="val 48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92" name="Picture 68" descr="What You Need to Know about Google Gemini">
              <a:extLst>
                <a:ext uri="{FF2B5EF4-FFF2-40B4-BE49-F238E27FC236}">
                  <a16:creationId xmlns:a16="http://schemas.microsoft.com/office/drawing/2014/main" id="{1DD0206F-2880-F26B-D3FF-1DC5EAAE54BA}"/>
                </a:ext>
              </a:extLst>
            </p:cNvPr>
            <p:cNvPicPr>
              <a:picLocks noChangeAspect="1" noChangeArrowheads="1"/>
            </p:cNvPicPr>
            <p:nvPr/>
          </p:nvPicPr>
          <p:blipFill rotWithShape="1">
            <a:blip r:embed="rId38">
              <a:alphaModFix amt="90000"/>
              <a:extLst>
                <a:ext uri="{28A0092B-C50C-407E-A947-70E740481C1C}">
                  <a14:useLocalDpi xmlns:a14="http://schemas.microsoft.com/office/drawing/2010/main" val="0"/>
                </a:ext>
              </a:extLst>
            </a:blip>
            <a:srcRect l="19242" t="25685" r="19243" b="32655"/>
            <a:stretch/>
          </p:blipFill>
          <p:spPr bwMode="auto">
            <a:xfrm>
              <a:off x="8230144" y="3585663"/>
              <a:ext cx="755374" cy="284261"/>
            </a:xfrm>
            <a:prstGeom prst="roundRect">
              <a:avLst>
                <a:gd name="adj" fmla="val 48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C941BEE-CC6F-9EF6-99A1-2285D06DA2CC}"/>
              </a:ext>
            </a:extLst>
          </p:cNvPr>
          <p:cNvGrpSpPr/>
          <p:nvPr/>
        </p:nvGrpSpPr>
        <p:grpSpPr>
          <a:xfrm>
            <a:off x="5251464" y="3413938"/>
            <a:ext cx="1792224" cy="877824"/>
            <a:chOff x="9021238" y="3146751"/>
            <a:chExt cx="1792224" cy="877824"/>
          </a:xfrm>
        </p:grpSpPr>
        <p:sp>
          <p:nvSpPr>
            <p:cNvPr id="1045" name="Rectangle: Rounded Corners 1044">
              <a:extLst>
                <a:ext uri="{FF2B5EF4-FFF2-40B4-BE49-F238E27FC236}">
                  <a16:creationId xmlns:a16="http://schemas.microsoft.com/office/drawing/2014/main" id="{ECD4501A-6250-2AB3-1FDA-AABE8413A4F6}"/>
                </a:ext>
              </a:extLst>
            </p:cNvPr>
            <p:cNvSpPr/>
            <p:nvPr/>
          </p:nvSpPr>
          <p:spPr>
            <a:xfrm>
              <a:off x="9021238" y="3146751"/>
              <a:ext cx="1792224" cy="877824"/>
            </a:xfrm>
            <a:prstGeom prst="roundRect">
              <a:avLst>
                <a:gd name="adj" fmla="val 7522"/>
              </a:avLst>
            </a:prstGeom>
            <a:solidFill>
              <a:srgbClr val="DEF5F3">
                <a:alpha val="80000"/>
              </a:srgbClr>
            </a:solidFill>
            <a:ln w="9525" cap="flat" cmpd="sng" algn="ctr">
              <a:noFill/>
              <a:prstDash val="solid"/>
            </a:ln>
            <a:effectLst/>
          </p:spPr>
          <p:txBody>
            <a:bodyPr rtlCol="0" anchor="t"/>
            <a:lstStyle/>
            <a:p>
              <a:pPr algn="ctr" fontAlgn="auto">
                <a:spcBef>
                  <a:spcPts val="0"/>
                </a:spcBef>
                <a:spcAft>
                  <a:spcPts val="0"/>
                </a:spcAft>
              </a:pPr>
              <a:r>
                <a:rPr lang="en-US" sz="900" b="1">
                  <a:solidFill>
                    <a:srgbClr val="18837E"/>
                  </a:solidFill>
                </a:rPr>
                <a:t>AI in Manufacturing Execution Systems</a:t>
              </a:r>
            </a:p>
          </p:txBody>
        </p:sp>
        <p:pic>
          <p:nvPicPr>
            <p:cNvPr id="1094" name="Picture 70" descr="Siemens Opcenter - Smarter Manufacturing">
              <a:extLst>
                <a:ext uri="{FF2B5EF4-FFF2-40B4-BE49-F238E27FC236}">
                  <a16:creationId xmlns:a16="http://schemas.microsoft.com/office/drawing/2014/main" id="{4F3A7F9F-2696-7D81-75FC-473651FAC1DB}"/>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25040" t="28631" r="25269" b="29124"/>
            <a:stretch/>
          </p:blipFill>
          <p:spPr bwMode="auto">
            <a:xfrm>
              <a:off x="9041311" y="3587261"/>
              <a:ext cx="686508" cy="328310"/>
            </a:xfrm>
            <a:prstGeom prst="roundRect">
              <a:avLst>
                <a:gd name="adj" fmla="val 603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96" name="Picture 72" descr="FactoryTalk Historian Site Edition | FactoryTalk | US">
              <a:extLst>
                <a:ext uri="{FF2B5EF4-FFF2-40B4-BE49-F238E27FC236}">
                  <a16:creationId xmlns:a16="http://schemas.microsoft.com/office/drawing/2014/main" id="{C202421B-EC88-E12A-2F84-0E0E632A12E2}"/>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t="16278" b="12435"/>
            <a:stretch/>
          </p:blipFill>
          <p:spPr bwMode="auto">
            <a:xfrm>
              <a:off x="9749182" y="3617481"/>
              <a:ext cx="1035438" cy="267871"/>
            </a:xfrm>
            <a:prstGeom prst="roundRect">
              <a:avLst>
                <a:gd name="adj" fmla="val 603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1100" name="Picture 76" descr="EDGE AI INC - Microsite">
            <a:extLst>
              <a:ext uri="{FF2B5EF4-FFF2-40B4-BE49-F238E27FC236}">
                <a16:creationId xmlns:a16="http://schemas.microsoft.com/office/drawing/2014/main" id="{76E0C7AA-00C4-C3A4-95D8-E972852A324F}"/>
              </a:ext>
            </a:extLst>
          </p:cNvPr>
          <p:cNvPicPr>
            <a:picLocks noChangeAspect="1" noChangeArrowheads="1"/>
          </p:cNvPicPr>
          <p:nvPr/>
        </p:nvPicPr>
        <p:blipFill>
          <a:blip r:embed="rId41">
            <a:alphaModFix amt="90000"/>
            <a:extLst>
              <a:ext uri="{28A0092B-C50C-407E-A947-70E740481C1C}">
                <a14:useLocalDpi xmlns:a14="http://schemas.microsoft.com/office/drawing/2010/main" val="0"/>
              </a:ext>
            </a:extLst>
          </a:blip>
          <a:srcRect/>
          <a:stretch>
            <a:fillRect/>
          </a:stretch>
        </p:blipFill>
        <p:spPr bwMode="auto">
          <a:xfrm>
            <a:off x="3793438" y="4578332"/>
            <a:ext cx="670644" cy="670644"/>
          </a:xfrm>
          <a:prstGeom prst="roundRect">
            <a:avLst>
              <a:gd name="adj" fmla="val 8749"/>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06" name="Picture 82" descr="What are the key differences between Azure AI Services and Azure OpenAI |  Victor Karabedyants">
            <a:extLst>
              <a:ext uri="{FF2B5EF4-FFF2-40B4-BE49-F238E27FC236}">
                <a16:creationId xmlns:a16="http://schemas.microsoft.com/office/drawing/2014/main" id="{F6F8284A-B604-3A64-9A9B-DF540AEB3E47}"/>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3299" t="4176" r="3299" b="5649"/>
          <a:stretch/>
        </p:blipFill>
        <p:spPr bwMode="auto">
          <a:xfrm>
            <a:off x="6044876" y="4608486"/>
            <a:ext cx="1224521" cy="665537"/>
          </a:xfrm>
          <a:prstGeom prst="roundRect">
            <a:avLst>
              <a:gd name="adj" fmla="val 603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9" name="Picture 1058">
            <a:extLst>
              <a:ext uri="{FF2B5EF4-FFF2-40B4-BE49-F238E27FC236}">
                <a16:creationId xmlns:a16="http://schemas.microsoft.com/office/drawing/2014/main" id="{FDF64A48-6A05-249F-6A52-0DA6A31D16BC}"/>
              </a:ext>
            </a:extLst>
          </p:cNvPr>
          <p:cNvPicPr>
            <a:picLocks noChangeAspect="1"/>
          </p:cNvPicPr>
          <p:nvPr/>
        </p:nvPicPr>
        <p:blipFill>
          <a:blip r:embed="rId43">
            <a:alphaModFix amt="90000"/>
          </a:blip>
          <a:stretch>
            <a:fillRect/>
          </a:stretch>
        </p:blipFill>
        <p:spPr>
          <a:xfrm>
            <a:off x="7378252" y="4722168"/>
            <a:ext cx="1397072" cy="438173"/>
          </a:xfrm>
          <a:prstGeom prst="roundRect">
            <a:avLst/>
          </a:prstGeom>
          <a:effectLst>
            <a:outerShdw blurRad="50800" dist="38100" dir="2700000" algn="tl" rotWithShape="0">
              <a:prstClr val="black">
                <a:alpha val="40000"/>
              </a:prstClr>
            </a:outerShdw>
          </a:effectLst>
        </p:spPr>
      </p:pic>
      <p:pic>
        <p:nvPicPr>
          <p:cNvPr id="1116" name="Picture 92" descr="Guardrails AI Logo &amp; Brand Assets (SVG, PNG and vector) - Brandfetch">
            <a:extLst>
              <a:ext uri="{FF2B5EF4-FFF2-40B4-BE49-F238E27FC236}">
                <a16:creationId xmlns:a16="http://schemas.microsoft.com/office/drawing/2014/main" id="{B737BE63-00E8-E1EB-EF69-30393FE93D6F}"/>
              </a:ext>
            </a:extLst>
          </p:cNvPr>
          <p:cNvPicPr>
            <a:picLocks noChangeAspect="1" noChangeArrowheads="1"/>
          </p:cNvPicPr>
          <p:nvPr/>
        </p:nvPicPr>
        <p:blipFill>
          <a:blip r:embed="rId44">
            <a:alphaModFix amt="90000"/>
            <a:extLst>
              <a:ext uri="{28A0092B-C50C-407E-A947-70E740481C1C}">
                <a14:useLocalDpi xmlns:a14="http://schemas.microsoft.com/office/drawing/2010/main" val="0"/>
              </a:ext>
            </a:extLst>
          </a:blip>
          <a:srcRect/>
          <a:stretch>
            <a:fillRect/>
          </a:stretch>
        </p:blipFill>
        <p:spPr bwMode="auto">
          <a:xfrm>
            <a:off x="8884178" y="4668303"/>
            <a:ext cx="1637942" cy="545902"/>
          </a:xfrm>
          <a:prstGeom prst="roundRect">
            <a:avLst>
              <a:gd name="adj" fmla="val 48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1" name="TextBox 1060">
            <a:extLst>
              <a:ext uri="{FF2B5EF4-FFF2-40B4-BE49-F238E27FC236}">
                <a16:creationId xmlns:a16="http://schemas.microsoft.com/office/drawing/2014/main" id="{3A12C764-2B00-8C40-1F44-1E15101CE296}"/>
              </a:ext>
            </a:extLst>
          </p:cNvPr>
          <p:cNvSpPr txBox="1"/>
          <p:nvPr/>
        </p:nvSpPr>
        <p:spPr>
          <a:xfrm>
            <a:off x="3986465" y="4405126"/>
            <a:ext cx="354128" cy="15217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b="1" i="0" u="none" strike="noStrike" kern="0" cap="none" spc="0" normalizeH="0" baseline="0" noProof="0">
                <a:ln>
                  <a:noFill/>
                </a:ln>
                <a:solidFill>
                  <a:schemeClr val="tx2">
                    <a:lumMod val="75000"/>
                  </a:schemeClr>
                </a:solidFill>
                <a:effectLst/>
                <a:uLnTx/>
                <a:uFillTx/>
              </a:rPr>
              <a:t>Edge</a:t>
            </a:r>
          </a:p>
        </p:txBody>
      </p:sp>
      <p:sp>
        <p:nvSpPr>
          <p:cNvPr id="1063" name="TextBox 1062">
            <a:extLst>
              <a:ext uri="{FF2B5EF4-FFF2-40B4-BE49-F238E27FC236}">
                <a16:creationId xmlns:a16="http://schemas.microsoft.com/office/drawing/2014/main" id="{56804766-789A-B06F-B409-1CED313467C6}"/>
              </a:ext>
            </a:extLst>
          </p:cNvPr>
          <p:cNvSpPr txBox="1"/>
          <p:nvPr/>
        </p:nvSpPr>
        <p:spPr>
          <a:xfrm>
            <a:off x="5331123" y="4412720"/>
            <a:ext cx="1376149" cy="15217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b="1" i="0" u="none" strike="noStrike" kern="0" cap="none" spc="0" normalizeH="0" baseline="0" noProof="0">
                <a:ln>
                  <a:noFill/>
                </a:ln>
                <a:solidFill>
                  <a:schemeClr val="tx2">
                    <a:lumMod val="75000"/>
                  </a:schemeClr>
                </a:solidFill>
                <a:effectLst/>
                <a:uLnTx/>
                <a:uFillTx/>
              </a:rPr>
              <a:t>Cloud &amp; API Services</a:t>
            </a:r>
          </a:p>
        </p:txBody>
      </p:sp>
      <p:sp>
        <p:nvSpPr>
          <p:cNvPr id="1065" name="TextBox 1064">
            <a:extLst>
              <a:ext uri="{FF2B5EF4-FFF2-40B4-BE49-F238E27FC236}">
                <a16:creationId xmlns:a16="http://schemas.microsoft.com/office/drawing/2014/main" id="{1EF43949-FA33-EBEA-87F0-75A842F9FBE6}"/>
              </a:ext>
            </a:extLst>
          </p:cNvPr>
          <p:cNvSpPr txBox="1"/>
          <p:nvPr/>
        </p:nvSpPr>
        <p:spPr>
          <a:xfrm>
            <a:off x="7842248" y="4421562"/>
            <a:ext cx="2194928" cy="15217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b="1" i="0" u="none" strike="noStrike" kern="0" cap="none" spc="0" normalizeH="0" baseline="0" noProof="0">
                <a:ln>
                  <a:noFill/>
                </a:ln>
                <a:solidFill>
                  <a:schemeClr val="tx2">
                    <a:lumMod val="75000"/>
                  </a:schemeClr>
                </a:solidFill>
                <a:effectLst/>
                <a:uLnTx/>
                <a:uFillTx/>
              </a:rPr>
              <a:t>AI Output Validation &amp; Robustness</a:t>
            </a:r>
          </a:p>
        </p:txBody>
      </p:sp>
      <p:pic>
        <p:nvPicPr>
          <p:cNvPr id="87" name="Graphic 86">
            <a:extLst>
              <a:ext uri="{FF2B5EF4-FFF2-40B4-BE49-F238E27FC236}">
                <a16:creationId xmlns:a16="http://schemas.microsoft.com/office/drawing/2014/main" id="{3718808B-18C2-AB10-14D7-9C286A9C102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561039" y="1609485"/>
            <a:ext cx="457200" cy="457200"/>
          </a:xfrm>
          <a:prstGeom prst="rect">
            <a:avLst/>
          </a:prstGeom>
        </p:spPr>
      </p:pic>
      <p:sp>
        <p:nvSpPr>
          <p:cNvPr id="1067" name="TextBox 1066">
            <a:extLst>
              <a:ext uri="{FF2B5EF4-FFF2-40B4-BE49-F238E27FC236}">
                <a16:creationId xmlns:a16="http://schemas.microsoft.com/office/drawing/2014/main" id="{1BC00112-A03B-03A7-660E-2B5B2512717A}"/>
              </a:ext>
            </a:extLst>
          </p:cNvPr>
          <p:cNvSpPr txBox="1"/>
          <p:nvPr/>
        </p:nvSpPr>
        <p:spPr>
          <a:xfrm>
            <a:off x="3541252" y="2099074"/>
            <a:ext cx="646726"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1" i="0" u="none" strike="noStrike" kern="0" cap="none" spc="0" normalizeH="0" baseline="0" noProof="0">
                <a:ln>
                  <a:noFill/>
                </a:ln>
                <a:solidFill>
                  <a:schemeClr val="bg1"/>
                </a:solidFill>
                <a:effectLst/>
                <a:uLnTx/>
                <a:uFillTx/>
              </a:rPr>
              <a:t>CAD Designs</a:t>
            </a:r>
          </a:p>
        </p:txBody>
      </p:sp>
      <p:pic>
        <p:nvPicPr>
          <p:cNvPr id="91" name="Graphic 90">
            <a:extLst>
              <a:ext uri="{FF2B5EF4-FFF2-40B4-BE49-F238E27FC236}">
                <a16:creationId xmlns:a16="http://schemas.microsoft.com/office/drawing/2014/main" id="{51118E4A-FC3C-DB9E-A28B-F8C8D89D809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490674" y="1616439"/>
            <a:ext cx="457200" cy="457200"/>
          </a:xfrm>
          <a:prstGeom prst="rect">
            <a:avLst/>
          </a:prstGeom>
        </p:spPr>
      </p:pic>
      <p:sp>
        <p:nvSpPr>
          <p:cNvPr id="1069" name="TextBox 1068">
            <a:extLst>
              <a:ext uri="{FF2B5EF4-FFF2-40B4-BE49-F238E27FC236}">
                <a16:creationId xmlns:a16="http://schemas.microsoft.com/office/drawing/2014/main" id="{8BEC5692-D058-C026-FC2D-3D801EB4A069}"/>
              </a:ext>
            </a:extLst>
          </p:cNvPr>
          <p:cNvSpPr txBox="1"/>
          <p:nvPr/>
        </p:nvSpPr>
        <p:spPr>
          <a:xfrm>
            <a:off x="4473540" y="2110254"/>
            <a:ext cx="45720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1" i="0" u="none" strike="noStrike" kern="0" cap="none" spc="0" normalizeH="0" baseline="0" noProof="0">
                <a:ln>
                  <a:noFill/>
                </a:ln>
                <a:solidFill>
                  <a:schemeClr val="bg1"/>
                </a:solidFill>
                <a:effectLst/>
                <a:uLnTx/>
                <a:uFillTx/>
              </a:rPr>
              <a:t>Schemas</a:t>
            </a:r>
          </a:p>
        </p:txBody>
      </p:sp>
      <p:pic>
        <p:nvPicPr>
          <p:cNvPr id="93" name="Graphic 92">
            <a:extLst>
              <a:ext uri="{FF2B5EF4-FFF2-40B4-BE49-F238E27FC236}">
                <a16:creationId xmlns:a16="http://schemas.microsoft.com/office/drawing/2014/main" id="{88B9DC50-BC8D-0893-FDBB-F2D5BC98737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54283" y="1605259"/>
            <a:ext cx="457200" cy="457200"/>
          </a:xfrm>
          <a:prstGeom prst="rect">
            <a:avLst/>
          </a:prstGeom>
        </p:spPr>
      </p:pic>
      <p:sp>
        <p:nvSpPr>
          <p:cNvPr id="1075" name="TextBox 1074">
            <a:extLst>
              <a:ext uri="{FF2B5EF4-FFF2-40B4-BE49-F238E27FC236}">
                <a16:creationId xmlns:a16="http://schemas.microsoft.com/office/drawing/2014/main" id="{50B66F60-A19A-6CBF-B758-935A90723326}"/>
              </a:ext>
            </a:extLst>
          </p:cNvPr>
          <p:cNvSpPr txBox="1"/>
          <p:nvPr/>
        </p:nvSpPr>
        <p:spPr>
          <a:xfrm>
            <a:off x="5130442" y="2103473"/>
            <a:ext cx="45720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1" i="0" u="none" strike="noStrike" kern="0" cap="none" spc="0" normalizeH="0" baseline="0" noProof="0">
                <a:ln>
                  <a:noFill/>
                </a:ln>
                <a:solidFill>
                  <a:schemeClr val="bg1"/>
                </a:solidFill>
                <a:effectLst/>
                <a:uLnTx/>
                <a:uFillTx/>
              </a:rPr>
              <a:t>Maintenance Logs</a:t>
            </a:r>
          </a:p>
        </p:txBody>
      </p:sp>
      <p:sp>
        <p:nvSpPr>
          <p:cNvPr id="1085" name="TextBox 1084">
            <a:extLst>
              <a:ext uri="{FF2B5EF4-FFF2-40B4-BE49-F238E27FC236}">
                <a16:creationId xmlns:a16="http://schemas.microsoft.com/office/drawing/2014/main" id="{000442E1-D546-8991-E545-11089FE5558A}"/>
              </a:ext>
            </a:extLst>
          </p:cNvPr>
          <p:cNvSpPr txBox="1"/>
          <p:nvPr/>
        </p:nvSpPr>
        <p:spPr>
          <a:xfrm>
            <a:off x="6051923" y="2099074"/>
            <a:ext cx="45720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800" b="1" kern="0">
                <a:solidFill>
                  <a:schemeClr val="bg1"/>
                </a:solidFill>
              </a:rPr>
              <a:t>Synthetic Data</a:t>
            </a:r>
            <a:endParaRPr kumimoji="0" lang="en-US" sz="800" b="1" i="0" u="none" strike="noStrike" kern="0" cap="none" spc="0" normalizeH="0" baseline="0" noProof="0">
              <a:ln>
                <a:noFill/>
              </a:ln>
              <a:solidFill>
                <a:schemeClr val="bg1"/>
              </a:solidFill>
              <a:effectLst/>
              <a:uLnTx/>
              <a:uFillTx/>
            </a:endParaRPr>
          </a:p>
        </p:txBody>
      </p:sp>
      <p:sp>
        <p:nvSpPr>
          <p:cNvPr id="1089" name="TextBox 1088">
            <a:extLst>
              <a:ext uri="{FF2B5EF4-FFF2-40B4-BE49-F238E27FC236}">
                <a16:creationId xmlns:a16="http://schemas.microsoft.com/office/drawing/2014/main" id="{993A97AC-2CD4-725E-5CFC-BCB59A8DA994}"/>
              </a:ext>
            </a:extLst>
          </p:cNvPr>
          <p:cNvSpPr txBox="1"/>
          <p:nvPr/>
        </p:nvSpPr>
        <p:spPr>
          <a:xfrm>
            <a:off x="6805064" y="2099074"/>
            <a:ext cx="45720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800" b="1" kern="0">
                <a:solidFill>
                  <a:schemeClr val="bg1"/>
                </a:solidFill>
              </a:rPr>
              <a:t>Crash Test Data</a:t>
            </a:r>
            <a:endParaRPr kumimoji="0" lang="en-US" sz="800" b="1" i="0" u="none" strike="noStrike" kern="0" cap="none" spc="0" normalizeH="0" baseline="0" noProof="0">
              <a:ln>
                <a:noFill/>
              </a:ln>
              <a:solidFill>
                <a:schemeClr val="bg1"/>
              </a:solidFill>
              <a:effectLst/>
              <a:uLnTx/>
              <a:uFillTx/>
            </a:endParaRPr>
          </a:p>
        </p:txBody>
      </p:sp>
      <p:sp>
        <p:nvSpPr>
          <p:cNvPr id="1093" name="TextBox 1092">
            <a:extLst>
              <a:ext uri="{FF2B5EF4-FFF2-40B4-BE49-F238E27FC236}">
                <a16:creationId xmlns:a16="http://schemas.microsoft.com/office/drawing/2014/main" id="{E6D685B3-E632-40B6-3AF3-5D5CE2E87AE5}"/>
              </a:ext>
            </a:extLst>
          </p:cNvPr>
          <p:cNvSpPr txBox="1"/>
          <p:nvPr/>
        </p:nvSpPr>
        <p:spPr>
          <a:xfrm>
            <a:off x="7643912" y="2099074"/>
            <a:ext cx="45720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800" b="1" kern="0">
                <a:solidFill>
                  <a:schemeClr val="bg1"/>
                </a:solidFill>
              </a:rPr>
              <a:t>Sensors</a:t>
            </a:r>
            <a:endParaRPr kumimoji="0" lang="en-US" sz="800" b="1" i="0" u="none" strike="noStrike" kern="0" cap="none" spc="0" normalizeH="0" baseline="0" noProof="0">
              <a:ln>
                <a:noFill/>
              </a:ln>
              <a:solidFill>
                <a:schemeClr val="bg1"/>
              </a:solidFill>
              <a:effectLst/>
              <a:uLnTx/>
              <a:uFillTx/>
            </a:endParaRPr>
          </a:p>
        </p:txBody>
      </p:sp>
      <p:sp>
        <p:nvSpPr>
          <p:cNvPr id="1095" name="TextBox 1094">
            <a:extLst>
              <a:ext uri="{FF2B5EF4-FFF2-40B4-BE49-F238E27FC236}">
                <a16:creationId xmlns:a16="http://schemas.microsoft.com/office/drawing/2014/main" id="{E7A9C8E8-240F-2836-F016-DD57A8B48D08}"/>
              </a:ext>
            </a:extLst>
          </p:cNvPr>
          <p:cNvSpPr txBox="1"/>
          <p:nvPr/>
        </p:nvSpPr>
        <p:spPr>
          <a:xfrm>
            <a:off x="8253196" y="2106028"/>
            <a:ext cx="82296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800" b="1" i="0" u="none" strike="noStrike" kern="0" cap="none" spc="0" normalizeH="0" baseline="0" noProof="0">
                <a:ln>
                  <a:noFill/>
                </a:ln>
                <a:solidFill>
                  <a:schemeClr val="bg1"/>
                </a:solidFill>
                <a:effectLst/>
                <a:uLnTx/>
                <a:uFillTx/>
              </a:rPr>
              <a:t>Org Knowledge</a:t>
            </a:r>
          </a:p>
        </p:txBody>
      </p:sp>
      <p:sp>
        <p:nvSpPr>
          <p:cNvPr id="1097" name="TextBox 1096">
            <a:extLst>
              <a:ext uri="{FF2B5EF4-FFF2-40B4-BE49-F238E27FC236}">
                <a16:creationId xmlns:a16="http://schemas.microsoft.com/office/drawing/2014/main" id="{ACBE5B77-4DE0-4DBF-9053-B6471A250B12}"/>
              </a:ext>
            </a:extLst>
          </p:cNvPr>
          <p:cNvSpPr txBox="1"/>
          <p:nvPr/>
        </p:nvSpPr>
        <p:spPr>
          <a:xfrm>
            <a:off x="9071870" y="2120769"/>
            <a:ext cx="731520" cy="12693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800" b="1" kern="0">
                <a:solidFill>
                  <a:schemeClr val="bg1"/>
                </a:solidFill>
              </a:rPr>
              <a:t>Technical Docs</a:t>
            </a:r>
            <a:endParaRPr kumimoji="0" lang="en-US" sz="800" b="1" i="0" u="none" strike="noStrike" kern="0" cap="none" spc="0" normalizeH="0" baseline="0" noProof="0">
              <a:ln>
                <a:noFill/>
              </a:ln>
              <a:solidFill>
                <a:schemeClr val="bg1"/>
              </a:solidFill>
              <a:effectLst/>
              <a:uLnTx/>
              <a:uFillTx/>
            </a:endParaRPr>
          </a:p>
        </p:txBody>
      </p:sp>
      <p:sp>
        <p:nvSpPr>
          <p:cNvPr id="1099" name="TextBox 1098">
            <a:extLst>
              <a:ext uri="{FF2B5EF4-FFF2-40B4-BE49-F238E27FC236}">
                <a16:creationId xmlns:a16="http://schemas.microsoft.com/office/drawing/2014/main" id="{D187A893-55E1-5886-17CE-9A6343301770}"/>
              </a:ext>
            </a:extLst>
          </p:cNvPr>
          <p:cNvSpPr txBox="1"/>
          <p:nvPr/>
        </p:nvSpPr>
        <p:spPr>
          <a:xfrm>
            <a:off x="9976842" y="2123097"/>
            <a:ext cx="731520" cy="126935"/>
          </a:xfrm>
          <a:prstGeom prst="rect">
            <a:avLst/>
          </a:prstGeom>
          <a:noFill/>
        </p:spPr>
        <p:txBody>
          <a:bodyPr wrap="none" lIns="0" tIns="0" rIns="0" bIns="0" rtlCol="0">
            <a:noAutofit/>
          </a:bodyPr>
          <a:lstStyle/>
          <a:p>
            <a:pPr marR="0" algn="r" defTabSz="914400" eaLnBrk="1" fontAlgn="auto" latinLnBrk="0" hangingPunct="1">
              <a:spcBef>
                <a:spcPts val="500"/>
              </a:spcBef>
              <a:spcAft>
                <a:spcPts val="0"/>
              </a:spcAft>
              <a:buClrTx/>
              <a:buSzTx/>
              <a:buFontTx/>
              <a:buNone/>
              <a:tabLst/>
            </a:pPr>
            <a:r>
              <a:rPr kumimoji="0" lang="en-US" sz="800" b="1" i="0" u="none" strike="noStrike" kern="0" cap="none" spc="0" normalizeH="0" baseline="0" noProof="0">
                <a:ln>
                  <a:noFill/>
                </a:ln>
                <a:solidFill>
                  <a:schemeClr val="bg1"/>
                </a:solidFill>
                <a:effectLst/>
                <a:uLnTx/>
                <a:uFillTx/>
              </a:rPr>
              <a:t>Regulatory Docs</a:t>
            </a:r>
          </a:p>
        </p:txBody>
      </p:sp>
      <p:cxnSp>
        <p:nvCxnSpPr>
          <p:cNvPr id="21" name="Straight Connector 20">
            <a:extLst>
              <a:ext uri="{FF2B5EF4-FFF2-40B4-BE49-F238E27FC236}">
                <a16:creationId xmlns:a16="http://schemas.microsoft.com/office/drawing/2014/main" id="{C33108D2-D30D-1F5C-D444-F049A131FBD9}"/>
              </a:ext>
            </a:extLst>
          </p:cNvPr>
          <p:cNvCxnSpPr>
            <a:cxnSpLocks/>
          </p:cNvCxnSpPr>
          <p:nvPr/>
        </p:nvCxnSpPr>
        <p:spPr>
          <a:xfrm>
            <a:off x="3403915" y="1289913"/>
            <a:ext cx="7329785" cy="0"/>
          </a:xfrm>
          <a:prstGeom prst="line">
            <a:avLst/>
          </a:prstGeom>
          <a:ln w="19050">
            <a:solidFill>
              <a:schemeClr val="accent1">
                <a:lumMod val="20000"/>
                <a:lumOff val="8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526D9-943E-8253-5E4C-CA21A0E611B2}"/>
              </a:ext>
            </a:extLst>
          </p:cNvPr>
          <p:cNvCxnSpPr>
            <a:cxnSpLocks/>
          </p:cNvCxnSpPr>
          <p:nvPr/>
        </p:nvCxnSpPr>
        <p:spPr>
          <a:xfrm>
            <a:off x="3403915" y="5439291"/>
            <a:ext cx="7329785" cy="0"/>
          </a:xfrm>
          <a:prstGeom prst="line">
            <a:avLst/>
          </a:prstGeom>
          <a:ln w="19050">
            <a:solidFill>
              <a:schemeClr val="accent1">
                <a:lumMod val="20000"/>
                <a:lumOff val="8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CE45A4C-97C7-6DDB-82B7-D0513527D205}"/>
              </a:ext>
            </a:extLst>
          </p:cNvPr>
          <p:cNvCxnSpPr>
            <a:cxnSpLocks/>
          </p:cNvCxnSpPr>
          <p:nvPr/>
        </p:nvCxnSpPr>
        <p:spPr>
          <a:xfrm flipV="1">
            <a:off x="420423" y="1289913"/>
            <a:ext cx="3039568" cy="105041"/>
          </a:xfrm>
          <a:prstGeom prst="curvedConnector3">
            <a:avLst>
              <a:gd name="adj1" fmla="val 82358"/>
            </a:avLst>
          </a:prstGeom>
          <a:ln w="19050">
            <a:solidFill>
              <a:schemeClr val="accent1">
                <a:lumMod val="20000"/>
                <a:lumOff val="8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59FAB31-F2B8-171B-F240-A80BEEBD5F78}"/>
              </a:ext>
            </a:extLst>
          </p:cNvPr>
          <p:cNvCxnSpPr>
            <a:cxnSpLocks/>
          </p:cNvCxnSpPr>
          <p:nvPr/>
        </p:nvCxnSpPr>
        <p:spPr>
          <a:xfrm>
            <a:off x="430117" y="5160341"/>
            <a:ext cx="2986888" cy="278949"/>
          </a:xfrm>
          <a:prstGeom prst="curvedConnector3">
            <a:avLst>
              <a:gd name="adj1" fmla="val 80871"/>
            </a:avLst>
          </a:prstGeom>
          <a:ln w="19050">
            <a:solidFill>
              <a:schemeClr val="accent1">
                <a:lumMod val="20000"/>
                <a:lumOff val="8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36" name="Left Bracket 35">
            <a:extLst>
              <a:ext uri="{FF2B5EF4-FFF2-40B4-BE49-F238E27FC236}">
                <a16:creationId xmlns:a16="http://schemas.microsoft.com/office/drawing/2014/main" id="{D92D75F2-2785-97A1-2EB0-2920629D4A12}"/>
              </a:ext>
            </a:extLst>
          </p:cNvPr>
          <p:cNvSpPr/>
          <p:nvPr/>
        </p:nvSpPr>
        <p:spPr>
          <a:xfrm>
            <a:off x="194675" y="1396643"/>
            <a:ext cx="135725" cy="3758184"/>
          </a:xfrm>
          <a:prstGeom prst="leftBracket">
            <a:avLst/>
          </a:prstGeom>
          <a:ln w="19050">
            <a:solidFill>
              <a:schemeClr val="accent1">
                <a:lumMod val="20000"/>
                <a:lumOff val="80000"/>
              </a:schemeClr>
            </a:solidFill>
            <a:prstDash val="lgDashDotDot"/>
            <a:headEnd type="diamond"/>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98" name="Picture 2" descr="Understanding AWS Bedrock: Basics, Pricing, and Cost Optimization">
            <a:extLst>
              <a:ext uri="{FF2B5EF4-FFF2-40B4-BE49-F238E27FC236}">
                <a16:creationId xmlns:a16="http://schemas.microsoft.com/office/drawing/2014/main" id="{298DA9B4-44E0-3F3D-9503-F285FC4764E1}"/>
              </a:ext>
            </a:extLst>
          </p:cNvPr>
          <p:cNvPicPr>
            <a:picLocks noChangeAspect="1" noChangeArrowheads="1"/>
          </p:cNvPicPr>
          <p:nvPr/>
        </p:nvPicPr>
        <p:blipFill rotWithShape="1">
          <a:blip r:embed="rId51">
            <a:extLst>
              <a:ext uri="{28A0092B-C50C-407E-A947-70E740481C1C}">
                <a14:useLocalDpi xmlns:a14="http://schemas.microsoft.com/office/drawing/2010/main" val="0"/>
              </a:ext>
            </a:extLst>
          </a:blip>
          <a:srcRect l="8616" t="14026" r="3930" b="4784"/>
          <a:stretch/>
        </p:blipFill>
        <p:spPr bwMode="auto">
          <a:xfrm>
            <a:off x="4652415" y="4590445"/>
            <a:ext cx="1259009" cy="671110"/>
          </a:xfrm>
          <a:prstGeom prst="roundRect">
            <a:avLst>
              <a:gd name="adj" fmla="val 842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105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29CD44-8AEC-4033-F5AA-4764F0283475}"/>
              </a:ext>
            </a:extLst>
          </p:cNvPr>
          <p:cNvSpPr>
            <a:spLocks noGrp="1"/>
          </p:cNvSpPr>
          <p:nvPr>
            <p:ph type="body" sz="quarter" idx="15"/>
          </p:nvPr>
        </p:nvSpPr>
        <p:spPr/>
        <p:txBody>
          <a:bodyPr anchor="ctr"/>
          <a:lstStyle/>
          <a:p>
            <a:r>
              <a:rPr lang="en-US" b="1" i="0" u="none" strike="noStrike">
                <a:solidFill>
                  <a:srgbClr val="004975"/>
                </a:solidFill>
                <a:effectLst/>
                <a:latin typeface="Bosch Office Sans" pitchFamily="2" charset="0"/>
              </a:rPr>
              <a:t>The Paradigm Shift – AI disrupts Engineering Lifecycle</a:t>
            </a:r>
            <a:r>
              <a:rPr lang="en-US" b="1" i="0">
                <a:solidFill>
                  <a:srgbClr val="004975"/>
                </a:solidFill>
                <a:effectLst/>
                <a:latin typeface="Bosch Office Sans" pitchFamily="2" charset="0"/>
              </a:rPr>
              <a:t>​</a:t>
            </a:r>
            <a:endParaRPr lang="en-GB" sz="4000" b="1">
              <a:solidFill>
                <a:srgbClr val="004975"/>
              </a:solidFill>
            </a:endParaRPr>
          </a:p>
        </p:txBody>
      </p:sp>
      <p:sp>
        <p:nvSpPr>
          <p:cNvPr id="6" name="Rectangle: Rounded Corners 5">
            <a:extLst>
              <a:ext uri="{FF2B5EF4-FFF2-40B4-BE49-F238E27FC236}">
                <a16:creationId xmlns:a16="http://schemas.microsoft.com/office/drawing/2014/main" id="{A033C0F9-3F08-5056-6ACF-030254FE736F}"/>
              </a:ext>
            </a:extLst>
          </p:cNvPr>
          <p:cNvSpPr/>
          <p:nvPr/>
        </p:nvSpPr>
        <p:spPr>
          <a:xfrm>
            <a:off x="7101085" y="835590"/>
            <a:ext cx="3438034" cy="2594045"/>
          </a:xfrm>
          <a:prstGeom prst="roundRect">
            <a:avLst>
              <a:gd name="adj" fmla="val 7285"/>
            </a:avLst>
          </a:prstGeom>
          <a:solidFill>
            <a:srgbClr val="EFEFEA"/>
          </a:solidFill>
          <a:ln w="19050" cap="flat" cmpd="sng" algn="ctr">
            <a:solidFill>
              <a:schemeClr val="bg2">
                <a:lumMod val="75000"/>
              </a:schemeClr>
            </a:solidFill>
            <a:prstDash val="solid"/>
          </a:ln>
          <a:effectLst/>
        </p:spPr>
        <p:txBody>
          <a:bodyPr rtlCol="0" anchor="t"/>
          <a:lstStyle/>
          <a:p>
            <a:pPr algn="ctr" defTabSz="914333" fontAlgn="auto">
              <a:spcBef>
                <a:spcPts val="500"/>
              </a:spcBef>
              <a:spcAft>
                <a:spcPts val="0"/>
              </a:spcAft>
              <a:defRPr/>
            </a:pPr>
            <a:r>
              <a:rPr lang="en-US" sz="1400" b="1" kern="0">
                <a:solidFill>
                  <a:prstClr val="black">
                    <a:lumMod val="65000"/>
                    <a:lumOff val="35000"/>
                  </a:prstClr>
                </a:solidFill>
                <a:latin typeface="Bosch Office Sans"/>
              </a:rPr>
              <a:t>Bosch Engineering Model</a:t>
            </a:r>
          </a:p>
        </p:txBody>
      </p:sp>
      <p:grpSp>
        <p:nvGrpSpPr>
          <p:cNvPr id="7" name="Group 6">
            <a:extLst>
              <a:ext uri="{FF2B5EF4-FFF2-40B4-BE49-F238E27FC236}">
                <a16:creationId xmlns:a16="http://schemas.microsoft.com/office/drawing/2014/main" id="{BC09928C-4D80-34EB-2D17-86F8921B83BB}"/>
              </a:ext>
            </a:extLst>
          </p:cNvPr>
          <p:cNvGrpSpPr/>
          <p:nvPr/>
        </p:nvGrpSpPr>
        <p:grpSpPr>
          <a:xfrm>
            <a:off x="7260007" y="1440166"/>
            <a:ext cx="3280361" cy="1508775"/>
            <a:chOff x="1670434" y="1303114"/>
            <a:chExt cx="7311653" cy="3362940"/>
          </a:xfrm>
        </p:grpSpPr>
        <p:sp>
          <p:nvSpPr>
            <p:cNvPr id="8" name="Rectangle: Rounded Corners 7">
              <a:extLst>
                <a:ext uri="{FF2B5EF4-FFF2-40B4-BE49-F238E27FC236}">
                  <a16:creationId xmlns:a16="http://schemas.microsoft.com/office/drawing/2014/main" id="{E3F2784A-CC44-A9AF-8702-15728624F259}"/>
                </a:ext>
              </a:extLst>
            </p:cNvPr>
            <p:cNvSpPr/>
            <p:nvPr/>
          </p:nvSpPr>
          <p:spPr>
            <a:xfrm>
              <a:off x="1985916" y="1392152"/>
              <a:ext cx="1371600" cy="457199"/>
            </a:xfrm>
            <a:prstGeom prst="roundRect">
              <a:avLst/>
            </a:prstGeom>
            <a:solidFill>
              <a:srgbClr val="18837E"/>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SYS.1</a:t>
              </a:r>
            </a:p>
            <a:p>
              <a:pPr algn="ctr" defTabSz="914266" fontAlgn="auto">
                <a:spcBef>
                  <a:spcPts val="0"/>
                </a:spcBef>
                <a:spcAft>
                  <a:spcPts val="0"/>
                </a:spcAft>
                <a:defRPr/>
              </a:pPr>
              <a:r>
                <a:rPr lang="en-US" sz="400" kern="0">
                  <a:solidFill>
                    <a:prstClr val="white"/>
                  </a:solidFill>
                  <a:latin typeface="Bosch Office Sans"/>
                </a:rPr>
                <a:t>Requirements Elicitation</a:t>
              </a:r>
            </a:p>
          </p:txBody>
        </p:sp>
        <p:grpSp>
          <p:nvGrpSpPr>
            <p:cNvPr id="9" name="Group 8">
              <a:extLst>
                <a:ext uri="{FF2B5EF4-FFF2-40B4-BE49-F238E27FC236}">
                  <a16:creationId xmlns:a16="http://schemas.microsoft.com/office/drawing/2014/main" id="{89611492-9568-536A-4C16-9165F088C381}"/>
                </a:ext>
              </a:extLst>
            </p:cNvPr>
            <p:cNvGrpSpPr/>
            <p:nvPr/>
          </p:nvGrpSpPr>
          <p:grpSpPr>
            <a:xfrm>
              <a:off x="2264878" y="1934105"/>
              <a:ext cx="6130842" cy="457199"/>
              <a:chOff x="2264880" y="1928539"/>
              <a:chExt cx="6130844" cy="457200"/>
            </a:xfrm>
          </p:grpSpPr>
          <p:sp>
            <p:nvSpPr>
              <p:cNvPr id="29" name="Rectangle: Rounded Corners 28">
                <a:extLst>
                  <a:ext uri="{FF2B5EF4-FFF2-40B4-BE49-F238E27FC236}">
                    <a16:creationId xmlns:a16="http://schemas.microsoft.com/office/drawing/2014/main" id="{8F7E2FF4-7537-8F1B-0B1B-797800FC231C}"/>
                  </a:ext>
                </a:extLst>
              </p:cNvPr>
              <p:cNvSpPr/>
              <p:nvPr/>
            </p:nvSpPr>
            <p:spPr>
              <a:xfrm>
                <a:off x="2264880" y="1928539"/>
                <a:ext cx="1371600" cy="457200"/>
              </a:xfrm>
              <a:prstGeom prst="roundRect">
                <a:avLst/>
              </a:prstGeom>
              <a:solidFill>
                <a:srgbClr val="18837E"/>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SYS.2</a:t>
                </a:r>
              </a:p>
              <a:p>
                <a:pPr algn="ctr" defTabSz="914266" fontAlgn="auto">
                  <a:spcBef>
                    <a:spcPts val="0"/>
                  </a:spcBef>
                  <a:spcAft>
                    <a:spcPts val="0"/>
                  </a:spcAft>
                  <a:defRPr/>
                </a:pPr>
                <a:r>
                  <a:rPr lang="en-US" sz="400" kern="0">
                    <a:solidFill>
                      <a:prstClr val="white"/>
                    </a:solidFill>
                    <a:latin typeface="Bosch Office Sans"/>
                  </a:rPr>
                  <a:t>System Requirements Analysis</a:t>
                </a:r>
              </a:p>
            </p:txBody>
          </p:sp>
          <p:sp>
            <p:nvSpPr>
              <p:cNvPr id="30" name="Rectangle: Rounded Corners 29">
                <a:extLst>
                  <a:ext uri="{FF2B5EF4-FFF2-40B4-BE49-F238E27FC236}">
                    <a16:creationId xmlns:a16="http://schemas.microsoft.com/office/drawing/2014/main" id="{E9E5CD16-9CB9-29C9-17AA-AEB34DEFD5BD}"/>
                  </a:ext>
                </a:extLst>
              </p:cNvPr>
              <p:cNvSpPr/>
              <p:nvPr/>
            </p:nvSpPr>
            <p:spPr>
              <a:xfrm>
                <a:off x="7024124" y="1928539"/>
                <a:ext cx="1371600" cy="457200"/>
              </a:xfrm>
              <a:prstGeom prst="roundRect">
                <a:avLst/>
              </a:prstGeom>
              <a:solidFill>
                <a:srgbClr val="18837E"/>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SYS.5</a:t>
                </a:r>
              </a:p>
              <a:p>
                <a:pPr algn="ctr" defTabSz="914266" fontAlgn="auto">
                  <a:spcBef>
                    <a:spcPts val="0"/>
                  </a:spcBef>
                  <a:spcAft>
                    <a:spcPts val="0"/>
                  </a:spcAft>
                  <a:defRPr/>
                </a:pPr>
                <a:r>
                  <a:rPr lang="en-US" sz="400" kern="0">
                    <a:solidFill>
                      <a:prstClr val="white"/>
                    </a:solidFill>
                    <a:latin typeface="Bosch Office Sans"/>
                  </a:rPr>
                  <a:t>System Qualification Test</a:t>
                </a:r>
              </a:p>
            </p:txBody>
          </p:sp>
        </p:grpSp>
        <p:grpSp>
          <p:nvGrpSpPr>
            <p:cNvPr id="10" name="Group 9">
              <a:extLst>
                <a:ext uri="{FF2B5EF4-FFF2-40B4-BE49-F238E27FC236}">
                  <a16:creationId xmlns:a16="http://schemas.microsoft.com/office/drawing/2014/main" id="{D3E90C09-DAE7-0314-54F8-6A08E414AD60}"/>
                </a:ext>
              </a:extLst>
            </p:cNvPr>
            <p:cNvGrpSpPr/>
            <p:nvPr/>
          </p:nvGrpSpPr>
          <p:grpSpPr>
            <a:xfrm>
              <a:off x="2897086" y="3018010"/>
              <a:ext cx="4883429" cy="457199"/>
              <a:chOff x="2897086" y="3077284"/>
              <a:chExt cx="4883430" cy="457200"/>
            </a:xfrm>
          </p:grpSpPr>
          <p:sp>
            <p:nvSpPr>
              <p:cNvPr id="27" name="Rectangle: Rounded Corners 26">
                <a:extLst>
                  <a:ext uri="{FF2B5EF4-FFF2-40B4-BE49-F238E27FC236}">
                    <a16:creationId xmlns:a16="http://schemas.microsoft.com/office/drawing/2014/main" id="{A1F2800F-570A-4784-3639-E6CEC32A4ED4}"/>
                  </a:ext>
                </a:extLst>
              </p:cNvPr>
              <p:cNvSpPr/>
              <p:nvPr/>
            </p:nvSpPr>
            <p:spPr>
              <a:xfrm>
                <a:off x="6408916" y="3077284"/>
                <a:ext cx="1371600" cy="457200"/>
              </a:xfrm>
              <a:prstGeom prst="roundRect">
                <a:avLst/>
              </a:prstGeom>
              <a:solidFill>
                <a:srgbClr val="0A4F4B"/>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SWE.6</a:t>
                </a:r>
              </a:p>
              <a:p>
                <a:pPr algn="ctr" defTabSz="914266" fontAlgn="auto">
                  <a:spcBef>
                    <a:spcPts val="0"/>
                  </a:spcBef>
                  <a:spcAft>
                    <a:spcPts val="0"/>
                  </a:spcAft>
                  <a:defRPr/>
                </a:pPr>
                <a:r>
                  <a:rPr lang="en-US" sz="400" kern="0">
                    <a:solidFill>
                      <a:prstClr val="white"/>
                    </a:solidFill>
                    <a:latin typeface="Bosch Office Sans"/>
                  </a:rPr>
                  <a:t>Software Qualification Test</a:t>
                </a:r>
              </a:p>
            </p:txBody>
          </p:sp>
          <p:sp>
            <p:nvSpPr>
              <p:cNvPr id="28" name="Rectangle: Rounded Corners 27">
                <a:extLst>
                  <a:ext uri="{FF2B5EF4-FFF2-40B4-BE49-F238E27FC236}">
                    <a16:creationId xmlns:a16="http://schemas.microsoft.com/office/drawing/2014/main" id="{6B1FAA95-AD01-5445-E1A9-71190C65AE3B}"/>
                  </a:ext>
                </a:extLst>
              </p:cNvPr>
              <p:cNvSpPr/>
              <p:nvPr/>
            </p:nvSpPr>
            <p:spPr>
              <a:xfrm>
                <a:off x="2897086" y="3077284"/>
                <a:ext cx="1371600" cy="457200"/>
              </a:xfrm>
              <a:prstGeom prst="roundRect">
                <a:avLst/>
              </a:prstGeom>
              <a:solidFill>
                <a:srgbClr val="0A4F4B"/>
              </a:solidFill>
              <a:ln w="19050" cap="flat" cmpd="sng" algn="ctr">
                <a:noFill/>
                <a:prstDash val="solid"/>
              </a:ln>
              <a:effectLst/>
            </p:spPr>
            <p:txBody>
              <a:bodyPr lIns="0" rIns="0" rtlCol="0" anchor="ctr"/>
              <a:lstStyle/>
              <a:p>
                <a:pPr algn="ctr" defTabSz="914266" fontAlgn="auto">
                  <a:spcBef>
                    <a:spcPts val="0"/>
                  </a:spcBef>
                  <a:spcAft>
                    <a:spcPts val="0"/>
                  </a:spcAft>
                  <a:defRPr/>
                </a:pPr>
                <a:r>
                  <a:rPr lang="en-US" sz="400" kern="0">
                    <a:solidFill>
                      <a:prstClr val="white"/>
                    </a:solidFill>
                    <a:latin typeface="Bosch Office Sans"/>
                  </a:rPr>
                  <a:t>SWE.1</a:t>
                </a:r>
              </a:p>
              <a:p>
                <a:pPr algn="ctr" defTabSz="914266" fontAlgn="auto">
                  <a:spcBef>
                    <a:spcPts val="0"/>
                  </a:spcBef>
                  <a:spcAft>
                    <a:spcPts val="0"/>
                  </a:spcAft>
                  <a:defRPr/>
                </a:pPr>
                <a:r>
                  <a:rPr lang="en-US" sz="400" kern="0">
                    <a:solidFill>
                      <a:prstClr val="white"/>
                    </a:solidFill>
                    <a:latin typeface="Bosch Office Sans"/>
                  </a:rPr>
                  <a:t>Software Requirements Analysis</a:t>
                </a:r>
              </a:p>
            </p:txBody>
          </p:sp>
        </p:grpSp>
        <p:grpSp>
          <p:nvGrpSpPr>
            <p:cNvPr id="11" name="Group 10">
              <a:extLst>
                <a:ext uri="{FF2B5EF4-FFF2-40B4-BE49-F238E27FC236}">
                  <a16:creationId xmlns:a16="http://schemas.microsoft.com/office/drawing/2014/main" id="{6FAC0D2B-BB76-3FEB-695E-803FD7DEA2F1}"/>
                </a:ext>
              </a:extLst>
            </p:cNvPr>
            <p:cNvGrpSpPr/>
            <p:nvPr/>
          </p:nvGrpSpPr>
          <p:grpSpPr>
            <a:xfrm>
              <a:off x="3150882" y="3559963"/>
              <a:ext cx="4347614" cy="457199"/>
              <a:chOff x="3150884" y="3620961"/>
              <a:chExt cx="4347616" cy="457200"/>
            </a:xfrm>
          </p:grpSpPr>
          <p:sp>
            <p:nvSpPr>
              <p:cNvPr id="25" name="Rectangle: Rounded Corners 24">
                <a:extLst>
                  <a:ext uri="{FF2B5EF4-FFF2-40B4-BE49-F238E27FC236}">
                    <a16:creationId xmlns:a16="http://schemas.microsoft.com/office/drawing/2014/main" id="{165F9860-C2C5-02C4-CDAE-C1F54EB45261}"/>
                  </a:ext>
                </a:extLst>
              </p:cNvPr>
              <p:cNvSpPr/>
              <p:nvPr/>
            </p:nvSpPr>
            <p:spPr>
              <a:xfrm>
                <a:off x="6126900" y="3620961"/>
                <a:ext cx="1371600" cy="457200"/>
              </a:xfrm>
              <a:prstGeom prst="roundRect">
                <a:avLst/>
              </a:prstGeom>
              <a:solidFill>
                <a:srgbClr val="0A4F4B"/>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SWE.5</a:t>
                </a:r>
              </a:p>
              <a:p>
                <a:pPr algn="ctr" defTabSz="914266" fontAlgn="auto">
                  <a:spcBef>
                    <a:spcPts val="0"/>
                  </a:spcBef>
                  <a:spcAft>
                    <a:spcPts val="0"/>
                  </a:spcAft>
                  <a:defRPr/>
                </a:pPr>
                <a:r>
                  <a:rPr lang="en-US" sz="400" kern="0">
                    <a:solidFill>
                      <a:prstClr val="white"/>
                    </a:solidFill>
                    <a:latin typeface="Bosch Office Sans"/>
                  </a:rPr>
                  <a:t>Software Integration and Integration Test</a:t>
                </a:r>
              </a:p>
            </p:txBody>
          </p:sp>
          <p:sp>
            <p:nvSpPr>
              <p:cNvPr id="26" name="Rectangle: Rounded Corners 25">
                <a:extLst>
                  <a:ext uri="{FF2B5EF4-FFF2-40B4-BE49-F238E27FC236}">
                    <a16:creationId xmlns:a16="http://schemas.microsoft.com/office/drawing/2014/main" id="{84B394E2-E196-3D20-DE93-DED72DCBD3F8}"/>
                  </a:ext>
                </a:extLst>
              </p:cNvPr>
              <p:cNvSpPr/>
              <p:nvPr/>
            </p:nvSpPr>
            <p:spPr>
              <a:xfrm>
                <a:off x="3150884" y="3620961"/>
                <a:ext cx="1371600" cy="457200"/>
              </a:xfrm>
              <a:prstGeom prst="roundRect">
                <a:avLst/>
              </a:prstGeom>
              <a:solidFill>
                <a:srgbClr val="0A4F4B"/>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SWE.2</a:t>
                </a:r>
              </a:p>
              <a:p>
                <a:pPr algn="ctr" defTabSz="914266" fontAlgn="auto">
                  <a:spcBef>
                    <a:spcPts val="0"/>
                  </a:spcBef>
                  <a:spcAft>
                    <a:spcPts val="0"/>
                  </a:spcAft>
                  <a:defRPr/>
                </a:pPr>
                <a:r>
                  <a:rPr lang="en-US" sz="400" kern="0">
                    <a:solidFill>
                      <a:prstClr val="white"/>
                    </a:solidFill>
                    <a:latin typeface="Bosch Office Sans"/>
                  </a:rPr>
                  <a:t>Software Architectural Design</a:t>
                </a:r>
              </a:p>
            </p:txBody>
          </p:sp>
        </p:grpSp>
        <p:grpSp>
          <p:nvGrpSpPr>
            <p:cNvPr id="12" name="Group 11">
              <a:extLst>
                <a:ext uri="{FF2B5EF4-FFF2-40B4-BE49-F238E27FC236}">
                  <a16:creationId xmlns:a16="http://schemas.microsoft.com/office/drawing/2014/main" id="{3695A8D6-F8A3-35A4-B182-280ADD045E37}"/>
                </a:ext>
              </a:extLst>
            </p:cNvPr>
            <p:cNvGrpSpPr/>
            <p:nvPr/>
          </p:nvGrpSpPr>
          <p:grpSpPr>
            <a:xfrm>
              <a:off x="3427370" y="4101917"/>
              <a:ext cx="3774150" cy="457199"/>
              <a:chOff x="3427372" y="4155585"/>
              <a:chExt cx="3774150" cy="457200"/>
            </a:xfrm>
          </p:grpSpPr>
          <p:sp>
            <p:nvSpPr>
              <p:cNvPr id="23" name="Rectangle: Rounded Corners 22">
                <a:extLst>
                  <a:ext uri="{FF2B5EF4-FFF2-40B4-BE49-F238E27FC236}">
                    <a16:creationId xmlns:a16="http://schemas.microsoft.com/office/drawing/2014/main" id="{A48F1CE8-8390-34CD-8D82-3F219B8FE812}"/>
                  </a:ext>
                </a:extLst>
              </p:cNvPr>
              <p:cNvSpPr/>
              <p:nvPr/>
            </p:nvSpPr>
            <p:spPr>
              <a:xfrm>
                <a:off x="5829922" y="4155585"/>
                <a:ext cx="1371600" cy="457200"/>
              </a:xfrm>
              <a:prstGeom prst="roundRect">
                <a:avLst/>
              </a:prstGeom>
              <a:solidFill>
                <a:srgbClr val="0A4F4B"/>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SWE.4</a:t>
                </a:r>
              </a:p>
              <a:p>
                <a:pPr algn="ctr" defTabSz="914266" fontAlgn="auto">
                  <a:spcBef>
                    <a:spcPts val="0"/>
                  </a:spcBef>
                  <a:spcAft>
                    <a:spcPts val="0"/>
                  </a:spcAft>
                  <a:defRPr/>
                </a:pPr>
                <a:r>
                  <a:rPr lang="en-US" sz="400" kern="0">
                    <a:solidFill>
                      <a:prstClr val="white"/>
                    </a:solidFill>
                    <a:latin typeface="Bosch Office Sans"/>
                  </a:rPr>
                  <a:t>Software Unit Verification</a:t>
                </a:r>
              </a:p>
            </p:txBody>
          </p:sp>
          <p:sp>
            <p:nvSpPr>
              <p:cNvPr id="24" name="Rectangle: Rounded Corners 23">
                <a:extLst>
                  <a:ext uri="{FF2B5EF4-FFF2-40B4-BE49-F238E27FC236}">
                    <a16:creationId xmlns:a16="http://schemas.microsoft.com/office/drawing/2014/main" id="{499332FC-12DD-8854-C6FF-A1A0EC3F0EE9}"/>
                  </a:ext>
                </a:extLst>
              </p:cNvPr>
              <p:cNvSpPr/>
              <p:nvPr/>
            </p:nvSpPr>
            <p:spPr>
              <a:xfrm>
                <a:off x="3427372" y="4155585"/>
                <a:ext cx="1371600" cy="457200"/>
              </a:xfrm>
              <a:prstGeom prst="roundRect">
                <a:avLst/>
              </a:prstGeom>
              <a:solidFill>
                <a:srgbClr val="0A4F4B"/>
              </a:solidFill>
              <a:ln w="19050" cap="flat" cmpd="sng" algn="ctr">
                <a:noFill/>
                <a:prstDash val="solid"/>
              </a:ln>
              <a:effectLst/>
            </p:spPr>
            <p:txBody>
              <a:bodyPr lIns="0" rIns="0" rtlCol="0" anchor="ctr"/>
              <a:lstStyle/>
              <a:p>
                <a:pPr algn="ctr" defTabSz="914266" fontAlgn="auto">
                  <a:spcBef>
                    <a:spcPts val="0"/>
                  </a:spcBef>
                  <a:spcAft>
                    <a:spcPts val="0"/>
                  </a:spcAft>
                  <a:defRPr/>
                </a:pPr>
                <a:r>
                  <a:rPr lang="en-US" sz="400" kern="0">
                    <a:solidFill>
                      <a:prstClr val="white"/>
                    </a:solidFill>
                    <a:latin typeface="Bosch Office Sans"/>
                  </a:rPr>
                  <a:t>SWE.3</a:t>
                </a:r>
              </a:p>
              <a:p>
                <a:pPr algn="ctr" defTabSz="914266" fontAlgn="auto">
                  <a:spcBef>
                    <a:spcPts val="0"/>
                  </a:spcBef>
                  <a:spcAft>
                    <a:spcPts val="0"/>
                  </a:spcAft>
                  <a:defRPr/>
                </a:pPr>
                <a:r>
                  <a:rPr lang="en-US" sz="400" kern="0">
                    <a:solidFill>
                      <a:prstClr val="white"/>
                    </a:solidFill>
                    <a:latin typeface="Bosch Office Sans"/>
                  </a:rPr>
                  <a:t>Software Detailed Design and Unit Construction</a:t>
                </a:r>
              </a:p>
            </p:txBody>
          </p:sp>
        </p:grpSp>
        <p:cxnSp>
          <p:nvCxnSpPr>
            <p:cNvPr id="13" name="Straight Connector 12">
              <a:extLst>
                <a:ext uri="{FF2B5EF4-FFF2-40B4-BE49-F238E27FC236}">
                  <a16:creationId xmlns:a16="http://schemas.microsoft.com/office/drawing/2014/main" id="{49C5B5E8-4447-DFC0-FFE6-CBB133068BB2}"/>
                </a:ext>
              </a:extLst>
            </p:cNvPr>
            <p:cNvCxnSpPr>
              <a:cxnSpLocks/>
            </p:cNvCxnSpPr>
            <p:nvPr/>
          </p:nvCxnSpPr>
          <p:spPr>
            <a:xfrm>
              <a:off x="3435381" y="4643873"/>
              <a:ext cx="3791058" cy="2218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ABD9A7-5834-7E70-E8CE-2D33253F069B}"/>
                </a:ext>
              </a:extLst>
            </p:cNvPr>
            <p:cNvCxnSpPr>
              <a:cxnSpLocks/>
            </p:cNvCxnSpPr>
            <p:nvPr/>
          </p:nvCxnSpPr>
          <p:spPr>
            <a:xfrm flipH="1">
              <a:off x="5489542" y="1320388"/>
              <a:ext cx="1868633" cy="332270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7C2E0-B275-C4A1-6230-48CA10A0E648}"/>
                </a:ext>
              </a:extLst>
            </p:cNvPr>
            <p:cNvCxnSpPr>
              <a:cxnSpLocks/>
            </p:cNvCxnSpPr>
            <p:nvPr/>
          </p:nvCxnSpPr>
          <p:spPr>
            <a:xfrm>
              <a:off x="3320785" y="1328494"/>
              <a:ext cx="1777163" cy="33121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8F71BA-3CD8-E682-94B9-9B9D2F52D785}"/>
                </a:ext>
              </a:extLst>
            </p:cNvPr>
            <p:cNvCxnSpPr>
              <a:cxnSpLocks/>
            </p:cNvCxnSpPr>
            <p:nvPr/>
          </p:nvCxnSpPr>
          <p:spPr>
            <a:xfrm>
              <a:off x="1670434" y="1312437"/>
              <a:ext cx="1653540" cy="1605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EB4469-46CC-C00B-0455-A8683554F39A}"/>
                </a:ext>
              </a:extLst>
            </p:cNvPr>
            <p:cNvCxnSpPr>
              <a:cxnSpLocks/>
            </p:cNvCxnSpPr>
            <p:nvPr/>
          </p:nvCxnSpPr>
          <p:spPr>
            <a:xfrm>
              <a:off x="7336165" y="1328494"/>
              <a:ext cx="164592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6EEBA23-DF2F-8720-CA70-B9DFF28189C9}"/>
                </a:ext>
              </a:extLst>
            </p:cNvPr>
            <p:cNvGrpSpPr/>
            <p:nvPr/>
          </p:nvGrpSpPr>
          <p:grpSpPr>
            <a:xfrm>
              <a:off x="2550723" y="2476059"/>
              <a:ext cx="5535406" cy="457199"/>
              <a:chOff x="2550724" y="2488225"/>
              <a:chExt cx="5535407" cy="457200"/>
            </a:xfrm>
          </p:grpSpPr>
          <p:sp>
            <p:nvSpPr>
              <p:cNvPr id="21" name="Rectangle: Rounded Corners 20">
                <a:extLst>
                  <a:ext uri="{FF2B5EF4-FFF2-40B4-BE49-F238E27FC236}">
                    <a16:creationId xmlns:a16="http://schemas.microsoft.com/office/drawing/2014/main" id="{B01AF4B2-9926-1EE0-D7A9-7FF5FA8441C0}"/>
                  </a:ext>
                </a:extLst>
              </p:cNvPr>
              <p:cNvSpPr/>
              <p:nvPr/>
            </p:nvSpPr>
            <p:spPr>
              <a:xfrm>
                <a:off x="6714531" y="2488225"/>
                <a:ext cx="1371600" cy="457200"/>
              </a:xfrm>
              <a:prstGeom prst="roundRect">
                <a:avLst/>
              </a:prstGeom>
              <a:solidFill>
                <a:srgbClr val="18837E"/>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SYS.4</a:t>
                </a:r>
              </a:p>
              <a:p>
                <a:pPr algn="ctr" defTabSz="914266" fontAlgn="auto">
                  <a:spcBef>
                    <a:spcPts val="0"/>
                  </a:spcBef>
                  <a:spcAft>
                    <a:spcPts val="0"/>
                  </a:spcAft>
                  <a:defRPr/>
                </a:pPr>
                <a:r>
                  <a:rPr lang="en-US" sz="400" kern="0">
                    <a:solidFill>
                      <a:prstClr val="white"/>
                    </a:solidFill>
                    <a:latin typeface="Bosch Office Sans"/>
                  </a:rPr>
                  <a:t>System Integration and Integration Test</a:t>
                </a:r>
              </a:p>
            </p:txBody>
          </p:sp>
          <p:sp>
            <p:nvSpPr>
              <p:cNvPr id="22" name="Rectangle: Rounded Corners 21">
                <a:extLst>
                  <a:ext uri="{FF2B5EF4-FFF2-40B4-BE49-F238E27FC236}">
                    <a16:creationId xmlns:a16="http://schemas.microsoft.com/office/drawing/2014/main" id="{353A6CE9-8B1B-72F3-4B9E-DB928C878A3F}"/>
                  </a:ext>
                </a:extLst>
              </p:cNvPr>
              <p:cNvSpPr/>
              <p:nvPr/>
            </p:nvSpPr>
            <p:spPr>
              <a:xfrm>
                <a:off x="2550724" y="2488225"/>
                <a:ext cx="1371600" cy="457200"/>
              </a:xfrm>
              <a:prstGeom prst="roundRect">
                <a:avLst/>
              </a:prstGeom>
              <a:solidFill>
                <a:srgbClr val="18837E"/>
              </a:solidFill>
              <a:ln w="19050" cap="flat" cmpd="sng" algn="ctr">
                <a:noFill/>
                <a:prstDash val="solid"/>
              </a:ln>
              <a:effectLst/>
            </p:spPr>
            <p:txBody>
              <a:bodyPr lIns="45718" rIns="45718" rtlCol="0" anchor="ctr"/>
              <a:lstStyle/>
              <a:p>
                <a:pPr algn="ctr" defTabSz="914266" fontAlgn="auto">
                  <a:spcBef>
                    <a:spcPts val="0"/>
                  </a:spcBef>
                  <a:spcAft>
                    <a:spcPts val="0"/>
                  </a:spcAft>
                  <a:defRPr/>
                </a:pPr>
                <a:r>
                  <a:rPr lang="en-US" sz="400" kern="0">
                    <a:solidFill>
                      <a:prstClr val="white"/>
                    </a:solidFill>
                    <a:latin typeface="Bosch Office Sans"/>
                  </a:rPr>
                  <a:t>SYS.3</a:t>
                </a:r>
              </a:p>
              <a:p>
                <a:pPr algn="ctr" defTabSz="914266" fontAlgn="auto">
                  <a:spcBef>
                    <a:spcPts val="0"/>
                  </a:spcBef>
                  <a:spcAft>
                    <a:spcPts val="0"/>
                  </a:spcAft>
                  <a:defRPr/>
                </a:pPr>
                <a:r>
                  <a:rPr lang="en-US" sz="400" kern="0">
                    <a:solidFill>
                      <a:prstClr val="white"/>
                    </a:solidFill>
                    <a:latin typeface="Bosch Office Sans"/>
                  </a:rPr>
                  <a:t>System Architectural Design</a:t>
                </a:r>
              </a:p>
            </p:txBody>
          </p:sp>
        </p:grpSp>
        <p:cxnSp>
          <p:nvCxnSpPr>
            <p:cNvPr id="19" name="Straight Connector 18">
              <a:extLst>
                <a:ext uri="{FF2B5EF4-FFF2-40B4-BE49-F238E27FC236}">
                  <a16:creationId xmlns:a16="http://schemas.microsoft.com/office/drawing/2014/main" id="{0D2AADF5-0130-2800-6DFF-7817E5809796}"/>
                </a:ext>
              </a:extLst>
            </p:cNvPr>
            <p:cNvCxnSpPr>
              <a:cxnSpLocks/>
            </p:cNvCxnSpPr>
            <p:nvPr/>
          </p:nvCxnSpPr>
          <p:spPr>
            <a:xfrm>
              <a:off x="1670434" y="1303114"/>
              <a:ext cx="1774375" cy="333756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27247E-88A4-D7CD-7247-E8525CDB169B}"/>
                </a:ext>
              </a:extLst>
            </p:cNvPr>
            <p:cNvCxnSpPr>
              <a:cxnSpLocks/>
            </p:cNvCxnSpPr>
            <p:nvPr/>
          </p:nvCxnSpPr>
          <p:spPr>
            <a:xfrm flipH="1">
              <a:off x="7226439" y="1328494"/>
              <a:ext cx="1755648" cy="333756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D1B18CF-3217-98FA-3620-2B5446FD59BD}"/>
              </a:ext>
            </a:extLst>
          </p:cNvPr>
          <p:cNvGrpSpPr/>
          <p:nvPr/>
        </p:nvGrpSpPr>
        <p:grpSpPr>
          <a:xfrm>
            <a:off x="332024" y="3669312"/>
            <a:ext cx="2051993" cy="1810516"/>
            <a:chOff x="5390148" y="978107"/>
            <a:chExt cx="2607671" cy="2300803"/>
          </a:xfrm>
        </p:grpSpPr>
        <p:sp>
          <p:nvSpPr>
            <p:cNvPr id="31" name="Rectangle: Rounded Corners 30">
              <a:extLst>
                <a:ext uri="{FF2B5EF4-FFF2-40B4-BE49-F238E27FC236}">
                  <a16:creationId xmlns:a16="http://schemas.microsoft.com/office/drawing/2014/main" id="{1B3F8723-17C4-DAC3-D311-1B76FBDC03D8}"/>
                </a:ext>
              </a:extLst>
            </p:cNvPr>
            <p:cNvSpPr/>
            <p:nvPr/>
          </p:nvSpPr>
          <p:spPr>
            <a:xfrm>
              <a:off x="5390148" y="978107"/>
              <a:ext cx="2607671" cy="2300803"/>
            </a:xfrm>
            <a:prstGeom prst="roundRect">
              <a:avLst>
                <a:gd name="adj" fmla="val 7285"/>
              </a:avLst>
            </a:prstGeom>
            <a:solidFill>
              <a:schemeClr val="bg1">
                <a:lumMod val="95000"/>
              </a:schemeClr>
            </a:solidFill>
            <a:ln w="19050" cap="flat" cmpd="sng" algn="ctr">
              <a:solidFill>
                <a:schemeClr val="bg2">
                  <a:lumMod val="75000"/>
                </a:schemeClr>
              </a:solidFill>
              <a:prstDash val="solid"/>
            </a:ln>
            <a:effectLst/>
          </p:spPr>
          <p:txBody>
            <a:bodyPr rtlCol="0" anchor="t"/>
            <a:lstStyle/>
            <a:p>
              <a:pPr algn="ctr" defTabSz="822686" fontAlgn="auto">
                <a:spcBef>
                  <a:spcPts val="500"/>
                </a:spcBef>
                <a:spcAft>
                  <a:spcPts val="0"/>
                </a:spcAft>
                <a:defRPr/>
              </a:pPr>
              <a:r>
                <a:rPr lang="en-US" sz="1400" b="1" kern="0">
                  <a:solidFill>
                    <a:prstClr val="black">
                      <a:lumMod val="65000"/>
                      <a:lumOff val="35000"/>
                    </a:prstClr>
                  </a:solidFill>
                  <a:latin typeface="Bosch Office Sans"/>
                </a:rPr>
                <a:t>Gen AI Stack</a:t>
              </a:r>
            </a:p>
          </p:txBody>
        </p:sp>
        <p:sp>
          <p:nvSpPr>
            <p:cNvPr id="61" name="Freeform: Shape 60">
              <a:extLst>
                <a:ext uri="{FF2B5EF4-FFF2-40B4-BE49-F238E27FC236}">
                  <a16:creationId xmlns:a16="http://schemas.microsoft.com/office/drawing/2014/main" id="{72786946-4EA4-8687-4966-4B7CFCCA5391}"/>
                </a:ext>
              </a:extLst>
            </p:cNvPr>
            <p:cNvSpPr/>
            <p:nvPr/>
          </p:nvSpPr>
          <p:spPr>
            <a:xfrm>
              <a:off x="5765533" y="1372300"/>
              <a:ext cx="1893749" cy="1870778"/>
            </a:xfrm>
            <a:custGeom>
              <a:avLst/>
              <a:gdLst>
                <a:gd name="connsiteX0" fmla="*/ 0 w 2040330"/>
                <a:gd name="connsiteY0" fmla="*/ 1020165 h 2040330"/>
                <a:gd name="connsiteX1" fmla="*/ 1020165 w 2040330"/>
                <a:gd name="connsiteY1" fmla="*/ 0 h 2040330"/>
                <a:gd name="connsiteX2" fmla="*/ 2040330 w 2040330"/>
                <a:gd name="connsiteY2" fmla="*/ 1020165 h 2040330"/>
                <a:gd name="connsiteX3" fmla="*/ 1020165 w 2040330"/>
                <a:gd name="connsiteY3" fmla="*/ 2040330 h 2040330"/>
                <a:gd name="connsiteX4" fmla="*/ 0 w 2040330"/>
                <a:gd name="connsiteY4" fmla="*/ 1020165 h 204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330" h="2040330">
                  <a:moveTo>
                    <a:pt x="0" y="1020165"/>
                  </a:moveTo>
                  <a:cubicBezTo>
                    <a:pt x="0" y="456743"/>
                    <a:pt x="456743" y="0"/>
                    <a:pt x="1020165" y="0"/>
                  </a:cubicBezTo>
                  <a:cubicBezTo>
                    <a:pt x="1583587" y="0"/>
                    <a:pt x="2040330" y="456743"/>
                    <a:pt x="2040330" y="1020165"/>
                  </a:cubicBezTo>
                  <a:cubicBezTo>
                    <a:pt x="2040330" y="1583587"/>
                    <a:pt x="1583587" y="2040330"/>
                    <a:pt x="1020165" y="2040330"/>
                  </a:cubicBezTo>
                  <a:cubicBezTo>
                    <a:pt x="456743" y="2040330"/>
                    <a:pt x="0" y="1583587"/>
                    <a:pt x="0" y="1020165"/>
                  </a:cubicBezTo>
                  <a:close/>
                </a:path>
              </a:pathLst>
            </a:custGeom>
            <a:solidFill>
              <a:schemeClr val="accent6">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5075" tIns="91437" rIns="155075" bIns="0" numCol="1" spcCol="1270" anchor="t" anchorCtr="0">
              <a:noAutofit/>
            </a:bodyPr>
            <a:lstStyle/>
            <a:p>
              <a:pPr algn="ctr" defTabSz="222234" fontAlgn="auto">
                <a:lnSpc>
                  <a:spcPct val="90000"/>
                </a:lnSpc>
                <a:spcBef>
                  <a:spcPts val="0"/>
                </a:spcBef>
                <a:spcAft>
                  <a:spcPct val="35000"/>
                </a:spcAft>
                <a:defRPr/>
              </a:pPr>
              <a:endParaRPr lang="en-US" sz="900" b="1">
                <a:solidFill>
                  <a:prstClr val="white"/>
                </a:solidFill>
                <a:latin typeface="Bosch Office Sans"/>
              </a:endParaRPr>
            </a:p>
          </p:txBody>
        </p:sp>
        <p:sp>
          <p:nvSpPr>
            <p:cNvPr id="62" name="Freeform: Shape 61">
              <a:extLst>
                <a:ext uri="{FF2B5EF4-FFF2-40B4-BE49-F238E27FC236}">
                  <a16:creationId xmlns:a16="http://schemas.microsoft.com/office/drawing/2014/main" id="{A944422D-ECC4-AA88-6D2B-67345990E740}"/>
                </a:ext>
              </a:extLst>
            </p:cNvPr>
            <p:cNvSpPr/>
            <p:nvPr/>
          </p:nvSpPr>
          <p:spPr>
            <a:xfrm>
              <a:off x="5924089" y="1672499"/>
              <a:ext cx="1576639" cy="1536266"/>
            </a:xfrm>
            <a:custGeom>
              <a:avLst/>
              <a:gdLst>
                <a:gd name="connsiteX0" fmla="*/ 0 w 1734280"/>
                <a:gd name="connsiteY0" fmla="*/ 867140 h 1734280"/>
                <a:gd name="connsiteX1" fmla="*/ 867140 w 1734280"/>
                <a:gd name="connsiteY1" fmla="*/ 0 h 1734280"/>
                <a:gd name="connsiteX2" fmla="*/ 1734280 w 1734280"/>
                <a:gd name="connsiteY2" fmla="*/ 867140 h 1734280"/>
                <a:gd name="connsiteX3" fmla="*/ 867140 w 1734280"/>
                <a:gd name="connsiteY3" fmla="*/ 1734280 h 1734280"/>
                <a:gd name="connsiteX4" fmla="*/ 0 w 1734280"/>
                <a:gd name="connsiteY4" fmla="*/ 867140 h 173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80" h="1734280">
                  <a:moveTo>
                    <a:pt x="0" y="867140"/>
                  </a:moveTo>
                  <a:cubicBezTo>
                    <a:pt x="0" y="388232"/>
                    <a:pt x="388232" y="0"/>
                    <a:pt x="867140" y="0"/>
                  </a:cubicBezTo>
                  <a:cubicBezTo>
                    <a:pt x="1346048" y="0"/>
                    <a:pt x="1734280" y="388232"/>
                    <a:pt x="1734280" y="867140"/>
                  </a:cubicBezTo>
                  <a:cubicBezTo>
                    <a:pt x="1734280" y="1346048"/>
                    <a:pt x="1346048" y="1734280"/>
                    <a:pt x="867140" y="1734280"/>
                  </a:cubicBezTo>
                  <a:cubicBezTo>
                    <a:pt x="388232" y="1734280"/>
                    <a:pt x="0" y="1346048"/>
                    <a:pt x="0" y="867140"/>
                  </a:cubicBezTo>
                  <a:close/>
                </a:path>
              </a:pathLst>
            </a:custGeom>
            <a:solidFill>
              <a:schemeClr val="accent5">
                <a:lumMod val="40000"/>
                <a:lumOff val="6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5075" tIns="91437" rIns="155075" bIns="239585" numCol="1" spcCol="1270" anchor="t" anchorCtr="0">
              <a:noAutofit/>
            </a:bodyPr>
            <a:lstStyle/>
            <a:p>
              <a:pPr algn="ctr" defTabSz="222234" fontAlgn="auto">
                <a:lnSpc>
                  <a:spcPct val="90000"/>
                </a:lnSpc>
                <a:spcBef>
                  <a:spcPts val="0"/>
                </a:spcBef>
                <a:spcAft>
                  <a:spcPct val="35000"/>
                </a:spcAft>
                <a:defRPr/>
              </a:pPr>
              <a:endParaRPr lang="en-US" sz="900" b="1">
                <a:solidFill>
                  <a:prstClr val="white"/>
                </a:solidFill>
                <a:latin typeface="Bosch Office Sans"/>
              </a:endParaRPr>
            </a:p>
          </p:txBody>
        </p:sp>
        <p:sp>
          <p:nvSpPr>
            <p:cNvPr id="63" name="Freeform: Shape 62">
              <a:extLst>
                <a:ext uri="{FF2B5EF4-FFF2-40B4-BE49-F238E27FC236}">
                  <a16:creationId xmlns:a16="http://schemas.microsoft.com/office/drawing/2014/main" id="{C951AD34-D424-03E0-D10B-EADC21C8AEC2}"/>
                </a:ext>
              </a:extLst>
            </p:cNvPr>
            <p:cNvSpPr/>
            <p:nvPr/>
          </p:nvSpPr>
          <p:spPr>
            <a:xfrm>
              <a:off x="6063205" y="1916949"/>
              <a:ext cx="1298408" cy="1265161"/>
            </a:xfrm>
            <a:custGeom>
              <a:avLst/>
              <a:gdLst>
                <a:gd name="connsiteX0" fmla="*/ 0 w 1428231"/>
                <a:gd name="connsiteY0" fmla="*/ 714116 h 1428231"/>
                <a:gd name="connsiteX1" fmla="*/ 714116 w 1428231"/>
                <a:gd name="connsiteY1" fmla="*/ 0 h 1428231"/>
                <a:gd name="connsiteX2" fmla="*/ 1428232 w 1428231"/>
                <a:gd name="connsiteY2" fmla="*/ 714116 h 1428231"/>
                <a:gd name="connsiteX3" fmla="*/ 714116 w 1428231"/>
                <a:gd name="connsiteY3" fmla="*/ 1428232 h 1428231"/>
                <a:gd name="connsiteX4" fmla="*/ 0 w 1428231"/>
                <a:gd name="connsiteY4" fmla="*/ 714116 h 1428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31" h="1428231">
                  <a:moveTo>
                    <a:pt x="0" y="714116"/>
                  </a:moveTo>
                  <a:cubicBezTo>
                    <a:pt x="0" y="319721"/>
                    <a:pt x="319721" y="0"/>
                    <a:pt x="714116" y="0"/>
                  </a:cubicBezTo>
                  <a:cubicBezTo>
                    <a:pt x="1108511" y="0"/>
                    <a:pt x="1428232" y="319721"/>
                    <a:pt x="1428232" y="714116"/>
                  </a:cubicBezTo>
                  <a:cubicBezTo>
                    <a:pt x="1428232" y="1108511"/>
                    <a:pt x="1108511" y="1428232"/>
                    <a:pt x="714116" y="1428232"/>
                  </a:cubicBezTo>
                  <a:cubicBezTo>
                    <a:pt x="319721" y="1428232"/>
                    <a:pt x="0" y="1108511"/>
                    <a:pt x="0" y="714116"/>
                  </a:cubicBezTo>
                  <a:close/>
                </a:path>
              </a:pathLst>
            </a:custGeom>
            <a:solidFill>
              <a:schemeClr val="accent6">
                <a:lumMod val="60000"/>
                <a:lumOff val="4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5075" tIns="91437" rIns="155075" bIns="239585" numCol="1" spcCol="1270" anchor="t" anchorCtr="0">
              <a:noAutofit/>
            </a:bodyPr>
            <a:lstStyle/>
            <a:p>
              <a:pPr algn="ctr" defTabSz="222234" fontAlgn="auto">
                <a:lnSpc>
                  <a:spcPct val="90000"/>
                </a:lnSpc>
                <a:spcBef>
                  <a:spcPts val="0"/>
                </a:spcBef>
                <a:spcAft>
                  <a:spcPct val="35000"/>
                </a:spcAft>
                <a:defRPr/>
              </a:pPr>
              <a:endParaRPr lang="en-US" sz="900" b="1">
                <a:solidFill>
                  <a:prstClr val="white"/>
                </a:solidFill>
                <a:latin typeface="Bosch Office Sans"/>
              </a:endParaRPr>
            </a:p>
          </p:txBody>
        </p:sp>
        <p:sp>
          <p:nvSpPr>
            <p:cNvPr id="64" name="Freeform: Shape 63">
              <a:extLst>
                <a:ext uri="{FF2B5EF4-FFF2-40B4-BE49-F238E27FC236}">
                  <a16:creationId xmlns:a16="http://schemas.microsoft.com/office/drawing/2014/main" id="{3E1FF5D2-363E-30ED-BC76-116AC46566B1}"/>
                </a:ext>
              </a:extLst>
            </p:cNvPr>
            <p:cNvSpPr/>
            <p:nvPr/>
          </p:nvSpPr>
          <p:spPr>
            <a:xfrm>
              <a:off x="6202319" y="2162391"/>
              <a:ext cx="1020177" cy="994053"/>
            </a:xfrm>
            <a:custGeom>
              <a:avLst/>
              <a:gdLst>
                <a:gd name="connsiteX0" fmla="*/ 0 w 1122181"/>
                <a:gd name="connsiteY0" fmla="*/ 561091 h 1122181"/>
                <a:gd name="connsiteX1" fmla="*/ 561091 w 1122181"/>
                <a:gd name="connsiteY1" fmla="*/ 0 h 1122181"/>
                <a:gd name="connsiteX2" fmla="*/ 1122182 w 1122181"/>
                <a:gd name="connsiteY2" fmla="*/ 561091 h 1122181"/>
                <a:gd name="connsiteX3" fmla="*/ 561091 w 1122181"/>
                <a:gd name="connsiteY3" fmla="*/ 1122182 h 1122181"/>
                <a:gd name="connsiteX4" fmla="*/ 0 w 1122181"/>
                <a:gd name="connsiteY4" fmla="*/ 561091 h 1122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181" h="1122181">
                  <a:moveTo>
                    <a:pt x="0" y="561091"/>
                  </a:moveTo>
                  <a:cubicBezTo>
                    <a:pt x="0" y="251209"/>
                    <a:pt x="251209" y="0"/>
                    <a:pt x="561091" y="0"/>
                  </a:cubicBezTo>
                  <a:cubicBezTo>
                    <a:pt x="870973" y="0"/>
                    <a:pt x="1122182" y="251209"/>
                    <a:pt x="1122182" y="561091"/>
                  </a:cubicBezTo>
                  <a:cubicBezTo>
                    <a:pt x="1122182" y="870973"/>
                    <a:pt x="870973" y="1122182"/>
                    <a:pt x="561091" y="1122182"/>
                  </a:cubicBezTo>
                  <a:cubicBezTo>
                    <a:pt x="251209" y="1122182"/>
                    <a:pt x="0" y="870973"/>
                    <a:pt x="0" y="561091"/>
                  </a:cubicBezTo>
                  <a:close/>
                </a:path>
              </a:pathLst>
            </a:custGeom>
            <a:solidFill>
              <a:schemeClr val="accent4">
                <a:lumMod val="75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5075" tIns="91437" rIns="155075" bIns="239585" numCol="1" spcCol="1270" anchor="t" anchorCtr="0">
              <a:noAutofit/>
            </a:bodyPr>
            <a:lstStyle/>
            <a:p>
              <a:pPr algn="ctr" defTabSz="222234" fontAlgn="auto">
                <a:lnSpc>
                  <a:spcPct val="90000"/>
                </a:lnSpc>
                <a:spcBef>
                  <a:spcPts val="0"/>
                </a:spcBef>
                <a:spcAft>
                  <a:spcPct val="35000"/>
                </a:spcAft>
                <a:defRPr/>
              </a:pPr>
              <a:endParaRPr lang="en-US" sz="900" b="1">
                <a:solidFill>
                  <a:prstClr val="white"/>
                </a:solidFill>
                <a:latin typeface="Bosch Office Sans"/>
              </a:endParaRPr>
            </a:p>
          </p:txBody>
        </p:sp>
        <p:sp>
          <p:nvSpPr>
            <p:cNvPr id="65" name="Freeform: Shape 64">
              <a:extLst>
                <a:ext uri="{FF2B5EF4-FFF2-40B4-BE49-F238E27FC236}">
                  <a16:creationId xmlns:a16="http://schemas.microsoft.com/office/drawing/2014/main" id="{F0674B8F-F078-18C3-BF31-5180E7C58B4C}"/>
                </a:ext>
              </a:extLst>
            </p:cNvPr>
            <p:cNvSpPr/>
            <p:nvPr/>
          </p:nvSpPr>
          <p:spPr>
            <a:xfrm>
              <a:off x="6357330" y="2432452"/>
              <a:ext cx="710157" cy="701542"/>
            </a:xfrm>
            <a:custGeom>
              <a:avLst/>
              <a:gdLst>
                <a:gd name="connsiteX0" fmla="*/ 0 w 816132"/>
                <a:gd name="connsiteY0" fmla="*/ 408066 h 816132"/>
                <a:gd name="connsiteX1" fmla="*/ 408066 w 816132"/>
                <a:gd name="connsiteY1" fmla="*/ 0 h 816132"/>
                <a:gd name="connsiteX2" fmla="*/ 816132 w 816132"/>
                <a:gd name="connsiteY2" fmla="*/ 408066 h 816132"/>
                <a:gd name="connsiteX3" fmla="*/ 408066 w 816132"/>
                <a:gd name="connsiteY3" fmla="*/ 816132 h 816132"/>
                <a:gd name="connsiteX4" fmla="*/ 0 w 816132"/>
                <a:gd name="connsiteY4" fmla="*/ 408066 h 81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32" h="816132">
                  <a:moveTo>
                    <a:pt x="0" y="408066"/>
                  </a:moveTo>
                  <a:cubicBezTo>
                    <a:pt x="0" y="182697"/>
                    <a:pt x="182697" y="0"/>
                    <a:pt x="408066" y="0"/>
                  </a:cubicBezTo>
                  <a:cubicBezTo>
                    <a:pt x="633435" y="0"/>
                    <a:pt x="816132" y="182697"/>
                    <a:pt x="816132" y="408066"/>
                  </a:cubicBezTo>
                  <a:cubicBezTo>
                    <a:pt x="816132" y="633435"/>
                    <a:pt x="633435" y="816132"/>
                    <a:pt x="408066" y="816132"/>
                  </a:cubicBezTo>
                  <a:cubicBezTo>
                    <a:pt x="182697" y="816132"/>
                    <a:pt x="0" y="633435"/>
                    <a:pt x="0" y="408066"/>
                  </a:cubicBezTo>
                  <a:close/>
                </a:path>
              </a:pathLst>
            </a:custGeom>
            <a:solidFill>
              <a:schemeClr val="accent4">
                <a:lumMod val="5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222234" fontAlgn="auto">
                <a:lnSpc>
                  <a:spcPct val="90000"/>
                </a:lnSpc>
                <a:spcBef>
                  <a:spcPts val="0"/>
                </a:spcBef>
                <a:spcAft>
                  <a:spcPct val="35000"/>
                </a:spcAft>
                <a:defRPr/>
              </a:pPr>
              <a:r>
                <a:rPr lang="en-US" sz="1100">
                  <a:solidFill>
                    <a:prstClr val="white"/>
                  </a:solidFill>
                  <a:latin typeface="Bosch Office Sans"/>
                </a:rPr>
                <a:t>LLMs</a:t>
              </a:r>
            </a:p>
          </p:txBody>
        </p:sp>
        <p:sp>
          <p:nvSpPr>
            <p:cNvPr id="66" name="Oval 65">
              <a:extLst>
                <a:ext uri="{FF2B5EF4-FFF2-40B4-BE49-F238E27FC236}">
                  <a16:creationId xmlns:a16="http://schemas.microsoft.com/office/drawing/2014/main" id="{BC998640-0B2A-12CA-1EEB-24546A20C86B}"/>
                </a:ext>
              </a:extLst>
            </p:cNvPr>
            <p:cNvSpPr/>
            <p:nvPr/>
          </p:nvSpPr>
          <p:spPr>
            <a:xfrm>
              <a:off x="6207029" y="2162391"/>
              <a:ext cx="1023450" cy="1000648"/>
            </a:xfrm>
            <a:prstGeom prst="ellipse">
              <a:avLst/>
            </a:prstGeom>
            <a:noFill/>
            <a:ln w="9525" cap="flat" cmpd="sng" algn="ctr">
              <a:noFill/>
              <a:prstDash val="solid"/>
            </a:ln>
            <a:effectLst/>
          </p:spPr>
          <p:txBody>
            <a:bodyPr rtlCol="0" anchor="ctr">
              <a:prstTxWarp prst="textArchUp">
                <a:avLst/>
              </a:prstTxWarp>
            </a:bodyPr>
            <a:lstStyle/>
            <a:p>
              <a:pPr algn="ctr" defTabSz="914333" fontAlgn="auto">
                <a:spcBef>
                  <a:spcPts val="0"/>
                </a:spcBef>
                <a:spcAft>
                  <a:spcPts val="0"/>
                </a:spcAft>
                <a:defRPr/>
              </a:pPr>
              <a:r>
                <a:rPr lang="en-US" sz="1100" kern="0">
                  <a:solidFill>
                    <a:prstClr val="white"/>
                  </a:solidFill>
                  <a:latin typeface="Bosch Office Sans"/>
                </a:rPr>
                <a:t>Context</a:t>
              </a:r>
            </a:p>
          </p:txBody>
        </p:sp>
        <p:sp>
          <p:nvSpPr>
            <p:cNvPr id="67" name="Oval 66">
              <a:extLst>
                <a:ext uri="{FF2B5EF4-FFF2-40B4-BE49-F238E27FC236}">
                  <a16:creationId xmlns:a16="http://schemas.microsoft.com/office/drawing/2014/main" id="{3543864B-D906-6240-9960-1BDBA72AA037}"/>
                </a:ext>
              </a:extLst>
            </p:cNvPr>
            <p:cNvSpPr/>
            <p:nvPr/>
          </p:nvSpPr>
          <p:spPr>
            <a:xfrm rot="161968">
              <a:off x="6007057" y="1859483"/>
              <a:ext cx="1409916" cy="1378505"/>
            </a:xfrm>
            <a:prstGeom prst="ellipse">
              <a:avLst/>
            </a:prstGeom>
            <a:noFill/>
            <a:ln w="9525" cap="flat" cmpd="sng" algn="ctr">
              <a:noFill/>
              <a:prstDash val="solid"/>
            </a:ln>
            <a:effectLst/>
          </p:spPr>
          <p:txBody>
            <a:bodyPr rtlCol="0" anchor="ctr">
              <a:prstTxWarp prst="textArchUp">
                <a:avLst/>
              </a:prstTxWarp>
            </a:bodyPr>
            <a:lstStyle/>
            <a:p>
              <a:pPr algn="ctr" defTabSz="914333" fontAlgn="auto">
                <a:spcBef>
                  <a:spcPts val="0"/>
                </a:spcBef>
                <a:spcAft>
                  <a:spcPts val="0"/>
                </a:spcAft>
                <a:defRPr/>
              </a:pPr>
              <a:r>
                <a:rPr lang="en-US" sz="1100" kern="0">
                  <a:solidFill>
                    <a:prstClr val="black"/>
                  </a:solidFill>
                  <a:latin typeface="Bosch Office Sans"/>
                </a:rPr>
                <a:t>Orchestration</a:t>
              </a:r>
            </a:p>
          </p:txBody>
        </p:sp>
        <p:sp>
          <p:nvSpPr>
            <p:cNvPr id="68" name="Oval 67">
              <a:extLst>
                <a:ext uri="{FF2B5EF4-FFF2-40B4-BE49-F238E27FC236}">
                  <a16:creationId xmlns:a16="http://schemas.microsoft.com/office/drawing/2014/main" id="{50B8CB6E-B461-7B01-FED9-C976B1643318}"/>
                </a:ext>
              </a:extLst>
            </p:cNvPr>
            <p:cNvSpPr/>
            <p:nvPr/>
          </p:nvSpPr>
          <p:spPr>
            <a:xfrm>
              <a:off x="5863575" y="1563800"/>
              <a:ext cx="1700701" cy="1662102"/>
            </a:xfrm>
            <a:prstGeom prst="ellipse">
              <a:avLst/>
            </a:prstGeom>
            <a:noFill/>
            <a:ln w="9525" cap="flat" cmpd="sng" algn="ctr">
              <a:noFill/>
              <a:prstDash val="solid"/>
            </a:ln>
            <a:effectLst/>
          </p:spPr>
          <p:txBody>
            <a:bodyPr rtlCol="0" anchor="ctr">
              <a:prstTxWarp prst="textArchUp">
                <a:avLst/>
              </a:prstTxWarp>
            </a:bodyPr>
            <a:lstStyle/>
            <a:p>
              <a:pPr algn="ctr" defTabSz="914333" fontAlgn="auto">
                <a:spcBef>
                  <a:spcPts val="0"/>
                </a:spcBef>
                <a:spcAft>
                  <a:spcPts val="0"/>
                </a:spcAft>
                <a:defRPr/>
              </a:pPr>
              <a:r>
                <a:rPr lang="en-US" sz="1100" kern="0">
                  <a:solidFill>
                    <a:prstClr val="black"/>
                  </a:solidFill>
                  <a:latin typeface="Bosch Office Sans"/>
                </a:rPr>
                <a:t>Use Cases</a:t>
              </a:r>
            </a:p>
          </p:txBody>
        </p:sp>
        <p:sp>
          <p:nvSpPr>
            <p:cNvPr id="69" name="Oval 68">
              <a:extLst>
                <a:ext uri="{FF2B5EF4-FFF2-40B4-BE49-F238E27FC236}">
                  <a16:creationId xmlns:a16="http://schemas.microsoft.com/office/drawing/2014/main" id="{9E0F71BE-01E1-8BD6-0315-D1E00816F3F2}"/>
                </a:ext>
              </a:extLst>
            </p:cNvPr>
            <p:cNvSpPr/>
            <p:nvPr/>
          </p:nvSpPr>
          <p:spPr>
            <a:xfrm>
              <a:off x="5679416" y="1231167"/>
              <a:ext cx="2085860" cy="2038519"/>
            </a:xfrm>
            <a:prstGeom prst="ellipse">
              <a:avLst/>
            </a:prstGeom>
            <a:noFill/>
            <a:ln w="9525" cap="flat" cmpd="sng" algn="ctr">
              <a:noFill/>
              <a:prstDash val="solid"/>
            </a:ln>
            <a:effectLst/>
          </p:spPr>
          <p:txBody>
            <a:bodyPr rtlCol="0" anchor="ctr">
              <a:prstTxWarp prst="textArchUp">
                <a:avLst/>
              </a:prstTxWarp>
            </a:bodyPr>
            <a:lstStyle/>
            <a:p>
              <a:pPr algn="ctr" defTabSz="914333" fontAlgn="auto">
                <a:spcBef>
                  <a:spcPts val="0"/>
                </a:spcBef>
                <a:spcAft>
                  <a:spcPts val="0"/>
                </a:spcAft>
                <a:defRPr/>
              </a:pPr>
              <a:r>
                <a:rPr lang="en-US" sz="1100" kern="0">
                  <a:solidFill>
                    <a:prstClr val="black"/>
                  </a:solidFill>
                  <a:latin typeface="Bosch Office Sans"/>
                </a:rPr>
                <a:t>App Layer</a:t>
              </a:r>
            </a:p>
          </p:txBody>
        </p:sp>
      </p:grpSp>
      <p:sp>
        <p:nvSpPr>
          <p:cNvPr id="74" name="Rectangle: Rounded Corners 73">
            <a:extLst>
              <a:ext uri="{FF2B5EF4-FFF2-40B4-BE49-F238E27FC236}">
                <a16:creationId xmlns:a16="http://schemas.microsoft.com/office/drawing/2014/main" id="{ECF8F5B1-B4E9-55E3-504E-CDF8EA3F097A}"/>
              </a:ext>
            </a:extLst>
          </p:cNvPr>
          <p:cNvSpPr/>
          <p:nvPr/>
        </p:nvSpPr>
        <p:spPr>
          <a:xfrm>
            <a:off x="2777245" y="3669311"/>
            <a:ext cx="7947546" cy="1810516"/>
          </a:xfrm>
          <a:prstGeom prst="roundRect">
            <a:avLst>
              <a:gd name="adj" fmla="val 9594"/>
            </a:avLst>
          </a:prstGeom>
          <a:solidFill>
            <a:schemeClr val="bg1">
              <a:lumMod val="95000"/>
            </a:schemeClr>
          </a:solidFill>
          <a:ln w="19050" cap="flat">
            <a:noFill/>
            <a:prstDash val="solid"/>
            <a:miter/>
          </a:ln>
          <a:effectLst>
            <a:outerShdw blurRad="50800" dist="38100" dir="8100000" algn="tr" rotWithShape="0">
              <a:prstClr val="black">
                <a:alpha val="40000"/>
              </a:prstClr>
            </a:outerShdw>
          </a:effectLst>
        </p:spPr>
        <p:txBody>
          <a:bodyPr rtlCol="0" anchor="ctr"/>
          <a:lstStyle/>
          <a:p>
            <a:pPr defTabSz="822686" fontAlgn="auto">
              <a:spcBef>
                <a:spcPts val="0"/>
              </a:spcBef>
              <a:spcAft>
                <a:spcPts val="0"/>
              </a:spcAft>
              <a:defRPr/>
            </a:pPr>
            <a:endParaRPr lang="en-US">
              <a:solidFill>
                <a:prstClr val="black"/>
              </a:solidFill>
              <a:latin typeface="Bosch Office Sans"/>
            </a:endParaRPr>
          </a:p>
        </p:txBody>
      </p:sp>
      <p:sp>
        <p:nvSpPr>
          <p:cNvPr id="114" name="Arrow: Right 113">
            <a:extLst>
              <a:ext uri="{FF2B5EF4-FFF2-40B4-BE49-F238E27FC236}">
                <a16:creationId xmlns:a16="http://schemas.microsoft.com/office/drawing/2014/main" id="{396266A3-EA8E-1C60-D240-0E47344C27C3}"/>
              </a:ext>
            </a:extLst>
          </p:cNvPr>
          <p:cNvSpPr/>
          <p:nvPr/>
        </p:nvSpPr>
        <p:spPr>
          <a:xfrm>
            <a:off x="3232090" y="3751069"/>
            <a:ext cx="3219267" cy="663434"/>
          </a:xfrm>
          <a:prstGeom prst="rightArrow">
            <a:avLst>
              <a:gd name="adj1" fmla="val 73563"/>
              <a:gd name="adj2" fmla="val 64923"/>
            </a:avLst>
          </a:prstGeom>
          <a:solidFill>
            <a:schemeClr val="tx1">
              <a:lumMod val="65000"/>
              <a:lumOff val="35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914333" fontAlgn="auto">
              <a:spcBef>
                <a:spcPts val="0"/>
              </a:spcBef>
              <a:spcAft>
                <a:spcPts val="0"/>
              </a:spcAft>
              <a:defRPr/>
            </a:pPr>
            <a:endParaRPr lang="en-GB" kern="0">
              <a:solidFill>
                <a:srgbClr val="000000"/>
              </a:solidFill>
              <a:latin typeface="Bosch Office Sans"/>
            </a:endParaRPr>
          </a:p>
        </p:txBody>
      </p:sp>
      <p:sp>
        <p:nvSpPr>
          <p:cNvPr id="115" name="Arrow: Right 114">
            <a:extLst>
              <a:ext uri="{FF2B5EF4-FFF2-40B4-BE49-F238E27FC236}">
                <a16:creationId xmlns:a16="http://schemas.microsoft.com/office/drawing/2014/main" id="{73B49B41-3A64-1CD0-1A22-AF83332EF62A}"/>
              </a:ext>
            </a:extLst>
          </p:cNvPr>
          <p:cNvSpPr/>
          <p:nvPr/>
        </p:nvSpPr>
        <p:spPr>
          <a:xfrm>
            <a:off x="5262536" y="4292309"/>
            <a:ext cx="3219267" cy="636299"/>
          </a:xfrm>
          <a:prstGeom prst="rightArrow">
            <a:avLst>
              <a:gd name="adj1" fmla="val 73563"/>
              <a:gd name="adj2" fmla="val 64923"/>
            </a:avLst>
          </a:prstGeom>
          <a:solidFill>
            <a:srgbClr val="0A4F4B"/>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914333" fontAlgn="auto">
              <a:spcBef>
                <a:spcPts val="0"/>
              </a:spcBef>
              <a:spcAft>
                <a:spcPts val="0"/>
              </a:spcAft>
              <a:defRPr/>
            </a:pPr>
            <a:endParaRPr lang="en-GB" kern="0">
              <a:solidFill>
                <a:srgbClr val="000000"/>
              </a:solidFill>
              <a:latin typeface="Bosch Office Sans"/>
            </a:endParaRPr>
          </a:p>
        </p:txBody>
      </p:sp>
      <p:sp>
        <p:nvSpPr>
          <p:cNvPr id="116" name="Arrow: Right 115">
            <a:extLst>
              <a:ext uri="{FF2B5EF4-FFF2-40B4-BE49-F238E27FC236}">
                <a16:creationId xmlns:a16="http://schemas.microsoft.com/office/drawing/2014/main" id="{B62249E7-3E67-A638-910E-265A74BDB003}"/>
              </a:ext>
            </a:extLst>
          </p:cNvPr>
          <p:cNvSpPr/>
          <p:nvPr/>
        </p:nvSpPr>
        <p:spPr>
          <a:xfrm>
            <a:off x="7416786" y="4805244"/>
            <a:ext cx="3219267" cy="659027"/>
          </a:xfrm>
          <a:prstGeom prst="rightArrow">
            <a:avLst>
              <a:gd name="adj1" fmla="val 73563"/>
              <a:gd name="adj2" fmla="val 64923"/>
            </a:avLst>
          </a:prstGeom>
          <a:solidFill>
            <a:srgbClr val="002060"/>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914333" fontAlgn="auto">
              <a:spcBef>
                <a:spcPts val="0"/>
              </a:spcBef>
              <a:spcAft>
                <a:spcPts val="0"/>
              </a:spcAft>
              <a:defRPr/>
            </a:pPr>
            <a:endParaRPr lang="en-GB" sz="1200" kern="0">
              <a:solidFill>
                <a:srgbClr val="000000"/>
              </a:solidFill>
              <a:latin typeface="Bosch Office Sans"/>
            </a:endParaRPr>
          </a:p>
        </p:txBody>
      </p:sp>
      <p:sp>
        <p:nvSpPr>
          <p:cNvPr id="118" name="TextBox 117">
            <a:extLst>
              <a:ext uri="{FF2B5EF4-FFF2-40B4-BE49-F238E27FC236}">
                <a16:creationId xmlns:a16="http://schemas.microsoft.com/office/drawing/2014/main" id="{02496BBA-EE57-6082-9846-F7218EF02FDB}"/>
              </a:ext>
            </a:extLst>
          </p:cNvPr>
          <p:cNvSpPr txBox="1"/>
          <p:nvPr/>
        </p:nvSpPr>
        <p:spPr>
          <a:xfrm>
            <a:off x="3587364" y="3842238"/>
            <a:ext cx="2387582" cy="461665"/>
          </a:xfrm>
          <a:prstGeom prst="rect">
            <a:avLst/>
          </a:prstGeom>
          <a:noFill/>
        </p:spPr>
        <p:txBody>
          <a:bodyPr wrap="square">
            <a:spAutoFit/>
          </a:bodyPr>
          <a:lstStyle/>
          <a:p>
            <a:pPr defTabSz="822686">
              <a:spcBef>
                <a:spcPts val="0"/>
              </a:spcBef>
              <a:spcAft>
                <a:spcPts val="0"/>
              </a:spcAft>
              <a:defRPr/>
            </a:pPr>
            <a:r>
              <a:rPr lang="en-US" sz="1200">
                <a:solidFill>
                  <a:prstClr val="white"/>
                </a:solidFill>
                <a:latin typeface="Bosch Office Sans" pitchFamily="2" charset="0"/>
              </a:rPr>
              <a:t>Platform to Transform Systems,  Software &amp; Product Engineering​</a:t>
            </a:r>
            <a:endParaRPr lang="en-US" sz="1200">
              <a:solidFill>
                <a:prstClr val="white"/>
              </a:solidFill>
              <a:latin typeface="Arial" panose="020B0604020202020204" pitchFamily="34" charset="0"/>
            </a:endParaRPr>
          </a:p>
        </p:txBody>
      </p:sp>
      <p:sp>
        <p:nvSpPr>
          <p:cNvPr id="120" name="TextBox 119">
            <a:extLst>
              <a:ext uri="{FF2B5EF4-FFF2-40B4-BE49-F238E27FC236}">
                <a16:creationId xmlns:a16="http://schemas.microsoft.com/office/drawing/2014/main" id="{1E065C57-E876-1018-CE55-6D08D2A78AF0}"/>
              </a:ext>
            </a:extLst>
          </p:cNvPr>
          <p:cNvSpPr txBox="1"/>
          <p:nvPr/>
        </p:nvSpPr>
        <p:spPr>
          <a:xfrm>
            <a:off x="5427302" y="4479821"/>
            <a:ext cx="2473392" cy="276999"/>
          </a:xfrm>
          <a:prstGeom prst="rect">
            <a:avLst/>
          </a:prstGeom>
          <a:noFill/>
        </p:spPr>
        <p:txBody>
          <a:bodyPr wrap="square">
            <a:spAutoFit/>
          </a:bodyPr>
          <a:lstStyle/>
          <a:p>
            <a:pPr defTabSz="822686">
              <a:spcBef>
                <a:spcPts val="0"/>
              </a:spcBef>
              <a:spcAft>
                <a:spcPts val="0"/>
              </a:spcAft>
              <a:defRPr/>
            </a:pPr>
            <a:r>
              <a:rPr lang="en-US" sz="1200">
                <a:solidFill>
                  <a:prstClr val="white"/>
                </a:solidFill>
                <a:latin typeface="Bosch Office Sans" pitchFamily="2" charset="0"/>
              </a:rPr>
              <a:t>“AI Assistant” across the life cycle​</a:t>
            </a:r>
            <a:endParaRPr lang="en-US" sz="1200">
              <a:solidFill>
                <a:prstClr val="white"/>
              </a:solidFill>
              <a:latin typeface="Arial" panose="020B0604020202020204" pitchFamily="34" charset="0"/>
            </a:endParaRPr>
          </a:p>
        </p:txBody>
      </p:sp>
      <p:sp>
        <p:nvSpPr>
          <p:cNvPr id="121" name="TextBox 120">
            <a:extLst>
              <a:ext uri="{FF2B5EF4-FFF2-40B4-BE49-F238E27FC236}">
                <a16:creationId xmlns:a16="http://schemas.microsoft.com/office/drawing/2014/main" id="{E82CF171-D439-19C7-994E-71CC3A8930DC}"/>
              </a:ext>
            </a:extLst>
          </p:cNvPr>
          <p:cNvSpPr txBox="1"/>
          <p:nvPr/>
        </p:nvSpPr>
        <p:spPr>
          <a:xfrm>
            <a:off x="7875875" y="5017003"/>
            <a:ext cx="2437662" cy="261610"/>
          </a:xfrm>
          <a:prstGeom prst="rect">
            <a:avLst/>
          </a:prstGeom>
          <a:noFill/>
        </p:spPr>
        <p:txBody>
          <a:bodyPr wrap="square">
            <a:spAutoFit/>
          </a:bodyPr>
          <a:lstStyle/>
          <a:p>
            <a:pPr defTabSz="822686">
              <a:spcBef>
                <a:spcPts val="0"/>
              </a:spcBef>
              <a:spcAft>
                <a:spcPts val="0"/>
              </a:spcAft>
              <a:defRPr/>
            </a:pPr>
            <a:r>
              <a:rPr lang="en-US" sz="1100">
                <a:solidFill>
                  <a:prstClr val="white"/>
                </a:solidFill>
                <a:latin typeface="Bosch Office Sans" pitchFamily="2" charset="0"/>
              </a:rPr>
              <a:t>Adaptable for Domain Specificity</a:t>
            </a:r>
            <a:endParaRPr lang="en-US" sz="1100">
              <a:solidFill>
                <a:prstClr val="white"/>
              </a:solidFill>
              <a:latin typeface="Arial" panose="020B0604020202020204" pitchFamily="34" charset="0"/>
            </a:endParaRPr>
          </a:p>
        </p:txBody>
      </p:sp>
      <p:pic>
        <p:nvPicPr>
          <p:cNvPr id="32" name="Graphic 31">
            <a:extLst>
              <a:ext uri="{FF2B5EF4-FFF2-40B4-BE49-F238E27FC236}">
                <a16:creationId xmlns:a16="http://schemas.microsoft.com/office/drawing/2014/main" id="{21CCD1A7-E979-1BE2-F590-CAF5212BF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9606" y="1081343"/>
            <a:ext cx="1244103" cy="1244103"/>
          </a:xfrm>
          <a:prstGeom prst="rect">
            <a:avLst/>
          </a:prstGeom>
        </p:spPr>
      </p:pic>
      <p:pic>
        <p:nvPicPr>
          <p:cNvPr id="33" name="Picture 32">
            <a:extLst>
              <a:ext uri="{FF2B5EF4-FFF2-40B4-BE49-F238E27FC236}">
                <a16:creationId xmlns:a16="http://schemas.microsoft.com/office/drawing/2014/main" id="{6FB5E1C8-0132-9E39-73DA-81E7B6933CD1}"/>
              </a:ext>
            </a:extLst>
          </p:cNvPr>
          <p:cNvPicPr>
            <a:picLocks noChangeAspect="1"/>
          </p:cNvPicPr>
          <p:nvPr/>
        </p:nvPicPr>
        <p:blipFill>
          <a:blip r:embed="rId5"/>
          <a:stretch>
            <a:fillRect/>
          </a:stretch>
        </p:blipFill>
        <p:spPr>
          <a:xfrm>
            <a:off x="332024" y="864364"/>
            <a:ext cx="6512321" cy="2594045"/>
          </a:xfrm>
          <a:prstGeom prst="rect">
            <a:avLst/>
          </a:prstGeom>
        </p:spPr>
      </p:pic>
    </p:spTree>
    <p:extLst>
      <p:ext uri="{BB962C8B-B14F-4D97-AF65-F5344CB8AC3E}">
        <p14:creationId xmlns:p14="http://schemas.microsoft.com/office/powerpoint/2010/main" val="130187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E7D2F0-954C-555A-2A89-AD7A927CAE46}"/>
              </a:ext>
            </a:extLst>
          </p:cNvPr>
          <p:cNvSpPr>
            <a:spLocks noGrp="1"/>
          </p:cNvSpPr>
          <p:nvPr>
            <p:ph type="body" sz="quarter" idx="15"/>
          </p:nvPr>
        </p:nvSpPr>
        <p:spPr/>
        <p:txBody>
          <a:bodyPr/>
          <a:lstStyle/>
          <a:p>
            <a:endParaRPr lang="en-US"/>
          </a:p>
        </p:txBody>
      </p:sp>
      <p:pic>
        <p:nvPicPr>
          <p:cNvPr id="34" name="Picture 33">
            <a:extLst>
              <a:ext uri="{FF2B5EF4-FFF2-40B4-BE49-F238E27FC236}">
                <a16:creationId xmlns:a16="http://schemas.microsoft.com/office/drawing/2014/main" id="{86D584D9-B1C1-8646-79A4-3D11EFD0916C}"/>
              </a:ext>
            </a:extLst>
          </p:cNvPr>
          <p:cNvPicPr>
            <a:picLocks noChangeAspect="1"/>
          </p:cNvPicPr>
          <p:nvPr/>
        </p:nvPicPr>
        <p:blipFill>
          <a:blip r:embed="rId3"/>
          <a:stretch>
            <a:fillRect/>
          </a:stretch>
        </p:blipFill>
        <p:spPr>
          <a:xfrm>
            <a:off x="2700194" y="1396119"/>
            <a:ext cx="5569236" cy="3378374"/>
          </a:xfrm>
          <a:prstGeom prst="rect">
            <a:avLst/>
          </a:prstGeom>
        </p:spPr>
      </p:pic>
    </p:spTree>
    <p:extLst>
      <p:ext uri="{BB962C8B-B14F-4D97-AF65-F5344CB8AC3E}">
        <p14:creationId xmlns:p14="http://schemas.microsoft.com/office/powerpoint/2010/main" val="2563988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8913D-02C1-6E15-97DC-3A05C5B02470}"/>
              </a:ext>
            </a:extLst>
          </p:cNvPr>
          <p:cNvPicPr>
            <a:picLocks noChangeAspect="1"/>
          </p:cNvPicPr>
          <p:nvPr/>
        </p:nvPicPr>
        <p:blipFill>
          <a:blip r:embed="rId3"/>
          <a:stretch>
            <a:fillRect/>
          </a:stretch>
        </p:blipFill>
        <p:spPr>
          <a:xfrm>
            <a:off x="604586" y="331830"/>
            <a:ext cx="9760452" cy="5016758"/>
          </a:xfrm>
          <a:prstGeom prst="rect">
            <a:avLst/>
          </a:prstGeom>
        </p:spPr>
      </p:pic>
    </p:spTree>
    <p:extLst>
      <p:ext uri="{BB962C8B-B14F-4D97-AF65-F5344CB8AC3E}">
        <p14:creationId xmlns:p14="http://schemas.microsoft.com/office/powerpoint/2010/main" val="691689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2B2C-5582-E2CD-67A5-8284B42C34F7}"/>
              </a:ext>
            </a:extLst>
          </p:cNvPr>
          <p:cNvPicPr>
            <a:picLocks noChangeAspect="1"/>
          </p:cNvPicPr>
          <p:nvPr/>
        </p:nvPicPr>
        <p:blipFill>
          <a:blip r:embed="rId3"/>
          <a:stretch>
            <a:fillRect/>
          </a:stretch>
        </p:blipFill>
        <p:spPr>
          <a:xfrm>
            <a:off x="741118" y="548351"/>
            <a:ext cx="9487388" cy="5073911"/>
          </a:xfrm>
          <a:prstGeom prst="rect">
            <a:avLst/>
          </a:prstGeom>
        </p:spPr>
      </p:pic>
    </p:spTree>
    <p:extLst>
      <p:ext uri="{BB962C8B-B14F-4D97-AF65-F5344CB8AC3E}">
        <p14:creationId xmlns:p14="http://schemas.microsoft.com/office/powerpoint/2010/main" val="264676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chemeClr val="bg1"/>
            </a:gs>
            <a:gs pos="100000">
              <a:srgbClr val="CCFF99">
                <a:alpha val="0"/>
              </a:srgbClr>
            </a:gs>
          </a:gsLst>
          <a:lin ang="2700000" scaled="1"/>
          <a:tileRect/>
        </a:gradFill>
        <a:effectLst/>
      </p:bgPr>
    </p:bg>
    <p:spTree>
      <p:nvGrpSpPr>
        <p:cNvPr id="1" name=""/>
        <p:cNvGrpSpPr/>
        <p:nvPr/>
      </p:nvGrpSpPr>
      <p:grpSpPr>
        <a:xfrm>
          <a:off x="0" y="0"/>
          <a:ext cx="0" cy="0"/>
          <a:chOff x="0" y="0"/>
          <a:chExt cx="0" cy="0"/>
        </a:xfrm>
      </p:grpSpPr>
      <p:sp>
        <p:nvSpPr>
          <p:cNvPr id="98" name="Rectangle: Rounded Corners 97">
            <a:extLst>
              <a:ext uri="{FF2B5EF4-FFF2-40B4-BE49-F238E27FC236}">
                <a16:creationId xmlns:a16="http://schemas.microsoft.com/office/drawing/2014/main" id="{CB1CD911-A77B-101B-9977-F23674B8AE97}"/>
              </a:ext>
            </a:extLst>
          </p:cNvPr>
          <p:cNvSpPr/>
          <p:nvPr/>
        </p:nvSpPr>
        <p:spPr>
          <a:xfrm>
            <a:off x="343217" y="1498863"/>
            <a:ext cx="1869292" cy="1941784"/>
          </a:xfrm>
          <a:prstGeom prst="roundRect">
            <a:avLst>
              <a:gd name="adj" fmla="val 7044"/>
            </a:avLst>
          </a:prstGeom>
          <a:solidFill>
            <a:srgbClr val="F7EEF6"/>
          </a:solidFill>
          <a:ln w="9525" cap="flat" cmpd="sng" algn="ctr">
            <a:no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 name="Slide Number Placeholder 1">
            <a:extLst>
              <a:ext uri="{FF2B5EF4-FFF2-40B4-BE49-F238E27FC236}">
                <a16:creationId xmlns:a16="http://schemas.microsoft.com/office/drawing/2014/main" id="{5622A944-CCB3-7FE2-E74C-DB6AC6D977B4}"/>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3" name="TextBox 2">
            <a:extLst>
              <a:ext uri="{FF2B5EF4-FFF2-40B4-BE49-F238E27FC236}">
                <a16:creationId xmlns:a16="http://schemas.microsoft.com/office/drawing/2014/main" id="{68B9E9AB-952E-FD29-7776-178658D8A921}"/>
              </a:ext>
            </a:extLst>
          </p:cNvPr>
          <p:cNvSpPr txBox="1"/>
          <p:nvPr/>
        </p:nvSpPr>
        <p:spPr>
          <a:xfrm>
            <a:off x="178664" y="97890"/>
            <a:ext cx="9023928" cy="41133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a:ln>
                  <a:noFill/>
                </a:ln>
                <a:solidFill>
                  <a:srgbClr val="C41C82"/>
                </a:solidFill>
                <a:effectLst/>
                <a:uLnTx/>
                <a:uFillTx/>
              </a:rPr>
              <a:t>Gen AI For Engineering</a:t>
            </a:r>
            <a:r>
              <a:rPr lang="en-US" sz="2800" b="1" kern="0">
                <a:solidFill>
                  <a:srgbClr val="C41C82"/>
                </a:solidFill>
              </a:rPr>
              <a:t> – SX/MM Approach</a:t>
            </a:r>
          </a:p>
          <a:p>
            <a:pPr marR="0" algn="l" defTabSz="914400" eaLnBrk="1" fontAlgn="auto" latinLnBrk="0" hangingPunct="1">
              <a:spcBef>
                <a:spcPts val="500"/>
              </a:spcBef>
              <a:spcAft>
                <a:spcPts val="0"/>
              </a:spcAft>
              <a:buClrTx/>
              <a:buSzTx/>
              <a:buFontTx/>
              <a:buNone/>
              <a:tabLst/>
            </a:pPr>
            <a:endParaRPr kumimoji="0" lang="en-US" sz="2800" b="1" i="0" u="none" strike="noStrike" kern="0" cap="none" spc="0" normalizeH="0" baseline="0" noProof="0">
              <a:ln>
                <a:noFill/>
              </a:ln>
              <a:solidFill>
                <a:srgbClr val="C41C82"/>
              </a:solidFill>
              <a:effectLst/>
              <a:uLnTx/>
              <a:uFillTx/>
            </a:endParaRPr>
          </a:p>
        </p:txBody>
      </p:sp>
      <p:sp>
        <p:nvSpPr>
          <p:cNvPr id="4" name="Rectangle: Rounded Corners 3">
            <a:extLst>
              <a:ext uri="{FF2B5EF4-FFF2-40B4-BE49-F238E27FC236}">
                <a16:creationId xmlns:a16="http://schemas.microsoft.com/office/drawing/2014/main" id="{2C85D16F-466C-9309-4AA7-CD12A7D7232B}"/>
              </a:ext>
            </a:extLst>
          </p:cNvPr>
          <p:cNvSpPr/>
          <p:nvPr/>
        </p:nvSpPr>
        <p:spPr>
          <a:xfrm>
            <a:off x="395790" y="1595419"/>
            <a:ext cx="1764146" cy="1745833"/>
          </a:xfrm>
          <a:prstGeom prst="roundRect">
            <a:avLst>
              <a:gd name="adj" fmla="val 7044"/>
            </a:avLst>
          </a:prstGeom>
          <a:solidFill>
            <a:srgbClr val="EBCAE8">
              <a:alpha val="80000"/>
            </a:srgbClr>
          </a:solidFill>
          <a:ln w="9525" cap="flat" cmpd="sng" algn="ctr">
            <a:noFill/>
            <a:prstDash val="solid"/>
          </a:ln>
          <a:effectLst/>
        </p:spPr>
        <p:txBody>
          <a:bodyPr rtlCol="0" anchor="t"/>
          <a:lstStyle/>
          <a:p>
            <a:pPr marL="342900" marR="0" indent="-342900" algn="ctr" defTabSz="914400" eaLnBrk="1" fontAlgn="auto" latinLnBrk="0" hangingPunct="1">
              <a:lnSpc>
                <a:spcPct val="100000"/>
              </a:lnSpc>
              <a:spcBef>
                <a:spcPts val="0"/>
              </a:spcBef>
              <a:spcAft>
                <a:spcPts val="0"/>
              </a:spcAft>
              <a:buClrTx/>
              <a:buSzTx/>
              <a:buFont typeface="+mj-lt"/>
              <a:buAutoNum type="arabicPeriod"/>
              <a:tabLst/>
            </a:pPr>
            <a:endParaRPr kumimoji="0" lang="en-US" sz="1200" i="0" u="none" strike="noStrike" kern="0" cap="none" spc="0" normalizeH="0" baseline="0" noProof="0">
              <a:ln>
                <a:noFill/>
              </a:ln>
              <a:solidFill>
                <a:srgbClr val="000000"/>
              </a:solidFill>
              <a:effectLst/>
              <a:uLnTx/>
              <a:uFillTx/>
              <a:latin typeface="Bosch Office Sans"/>
              <a:ea typeface="+mn-ea"/>
              <a:cs typeface="+mn-cs"/>
            </a:endParaRPr>
          </a:p>
        </p:txBody>
      </p:sp>
      <p:cxnSp>
        <p:nvCxnSpPr>
          <p:cNvPr id="6" name="Straight Connector 5">
            <a:extLst>
              <a:ext uri="{FF2B5EF4-FFF2-40B4-BE49-F238E27FC236}">
                <a16:creationId xmlns:a16="http://schemas.microsoft.com/office/drawing/2014/main" id="{B6C02BA5-4D51-8A95-432A-6E618D7AA4A6}"/>
              </a:ext>
            </a:extLst>
          </p:cNvPr>
          <p:cNvCxnSpPr/>
          <p:nvPr/>
        </p:nvCxnSpPr>
        <p:spPr>
          <a:xfrm>
            <a:off x="2344132" y="965679"/>
            <a:ext cx="0" cy="2900218"/>
          </a:xfrm>
          <a:prstGeom prst="line">
            <a:avLst/>
          </a:prstGeom>
          <a:ln>
            <a:solidFill>
              <a:srgbClr val="007BC0">
                <a:alpha val="40000"/>
              </a:srgb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6962F14-E67D-D0BD-9DA5-5A8C6819D38B}"/>
              </a:ext>
            </a:extLst>
          </p:cNvPr>
          <p:cNvSpPr/>
          <p:nvPr/>
        </p:nvSpPr>
        <p:spPr>
          <a:xfrm>
            <a:off x="2530107" y="946774"/>
            <a:ext cx="1889085" cy="2493873"/>
          </a:xfrm>
          <a:prstGeom prst="roundRect">
            <a:avLst>
              <a:gd name="adj" fmla="val 8652"/>
            </a:avLst>
          </a:prstGeom>
          <a:solidFill>
            <a:srgbClr val="DEF5F3"/>
          </a:solidFill>
          <a:ln w="9525" cap="flat" cmpd="sng" algn="ctr">
            <a:no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a:ln>
                <a:noFill/>
              </a:ln>
              <a:solidFill>
                <a:srgbClr val="000000"/>
              </a:solidFill>
              <a:effectLst/>
              <a:uLnTx/>
              <a:uFillTx/>
              <a:latin typeface="Bosch Office Sans"/>
              <a:ea typeface="+mn-ea"/>
              <a:cs typeface="+mn-cs"/>
            </a:endParaRPr>
          </a:p>
        </p:txBody>
      </p:sp>
      <p:sp>
        <p:nvSpPr>
          <p:cNvPr id="8" name="Rectangle: Rounded Corners 7">
            <a:extLst>
              <a:ext uri="{FF2B5EF4-FFF2-40B4-BE49-F238E27FC236}">
                <a16:creationId xmlns:a16="http://schemas.microsoft.com/office/drawing/2014/main" id="{816F6029-9B1D-A1DD-1FCC-2823442EF05E}"/>
              </a:ext>
            </a:extLst>
          </p:cNvPr>
          <p:cNvSpPr/>
          <p:nvPr/>
        </p:nvSpPr>
        <p:spPr>
          <a:xfrm>
            <a:off x="4715094" y="1428924"/>
            <a:ext cx="1931183" cy="2493873"/>
          </a:xfrm>
          <a:prstGeom prst="roundRect">
            <a:avLst>
              <a:gd name="adj" fmla="val 9863"/>
            </a:avLst>
          </a:prstGeom>
          <a:solidFill>
            <a:srgbClr val="E8F1FF"/>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a:ln>
                <a:noFill/>
              </a:ln>
              <a:solidFill>
                <a:srgbClr val="000000"/>
              </a:solidFill>
              <a:effectLst/>
              <a:uLnTx/>
              <a:uFillTx/>
              <a:latin typeface="Bosch Office Sans"/>
              <a:ea typeface="+mn-ea"/>
              <a:cs typeface="+mn-cs"/>
            </a:endParaRPr>
          </a:p>
        </p:txBody>
      </p:sp>
      <p:sp>
        <p:nvSpPr>
          <p:cNvPr id="9" name="Rectangle: Rounded Corners 8">
            <a:extLst>
              <a:ext uri="{FF2B5EF4-FFF2-40B4-BE49-F238E27FC236}">
                <a16:creationId xmlns:a16="http://schemas.microsoft.com/office/drawing/2014/main" id="{96D81AC9-0D71-CC3D-D8D7-723365756D5E}"/>
              </a:ext>
            </a:extLst>
          </p:cNvPr>
          <p:cNvSpPr/>
          <p:nvPr/>
        </p:nvSpPr>
        <p:spPr>
          <a:xfrm>
            <a:off x="6817770" y="1939738"/>
            <a:ext cx="1380563" cy="2327564"/>
          </a:xfrm>
          <a:prstGeom prst="roundRect">
            <a:avLst>
              <a:gd name="adj" fmla="val 8388"/>
            </a:avLst>
          </a:prstGeom>
          <a:solidFill>
            <a:srgbClr val="007BC0">
              <a:alpha val="80000"/>
            </a:srgbClr>
          </a:solidFill>
          <a:ln w="9525" cap="flat" cmpd="sng" algn="ctr">
            <a:noFill/>
            <a:prstDash val="solid"/>
          </a:ln>
          <a:effectLst/>
        </p:spPr>
        <p:txBody>
          <a:bodyPr rtlCol="0" anchor="t"/>
          <a:lstStyle/>
          <a:p>
            <a:pPr algn="ctr" fontAlgn="auto">
              <a:spcBef>
                <a:spcPts val="0"/>
              </a:spcBef>
              <a:spcAft>
                <a:spcPts val="0"/>
              </a:spcAft>
            </a:pPr>
            <a:endParaRPr lang="en-US" sz="1200" kern="0">
              <a:solidFill>
                <a:srgbClr val="000000"/>
              </a:solidFill>
              <a:latin typeface="Bosch Office Sans"/>
            </a:endParaRPr>
          </a:p>
        </p:txBody>
      </p:sp>
      <p:sp>
        <p:nvSpPr>
          <p:cNvPr id="11" name="Cube 10">
            <a:extLst>
              <a:ext uri="{FF2B5EF4-FFF2-40B4-BE49-F238E27FC236}">
                <a16:creationId xmlns:a16="http://schemas.microsoft.com/office/drawing/2014/main" id="{116C5079-2497-966F-F961-BE1445F035A9}"/>
              </a:ext>
            </a:extLst>
          </p:cNvPr>
          <p:cNvSpPr/>
          <p:nvPr/>
        </p:nvSpPr>
        <p:spPr>
          <a:xfrm>
            <a:off x="9539626" y="1123815"/>
            <a:ext cx="1338397" cy="1661050"/>
          </a:xfrm>
          <a:prstGeom prst="cube">
            <a:avLst>
              <a:gd name="adj" fmla="val 8426"/>
            </a:avLst>
          </a:prstGeom>
          <a:solidFill>
            <a:srgbClr val="004975">
              <a:alpha val="89804"/>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chemeClr val="bg1"/>
              </a:solidFill>
              <a:effectLst/>
              <a:uLnTx/>
              <a:uFillTx/>
              <a:latin typeface="Bosch Office Sans"/>
              <a:ea typeface="+mn-ea"/>
              <a:cs typeface="+mn-cs"/>
            </a:endParaRPr>
          </a:p>
        </p:txBody>
      </p:sp>
      <p:sp>
        <p:nvSpPr>
          <p:cNvPr id="16" name="Diamond 15">
            <a:extLst>
              <a:ext uri="{FF2B5EF4-FFF2-40B4-BE49-F238E27FC236}">
                <a16:creationId xmlns:a16="http://schemas.microsoft.com/office/drawing/2014/main" id="{87506073-04D4-20FD-4CC1-3CB2A02D65C9}"/>
              </a:ext>
            </a:extLst>
          </p:cNvPr>
          <p:cNvSpPr/>
          <p:nvPr/>
        </p:nvSpPr>
        <p:spPr>
          <a:xfrm>
            <a:off x="8349421" y="2729447"/>
            <a:ext cx="883383" cy="914400"/>
          </a:xfrm>
          <a:prstGeom prst="diamond">
            <a:avLst/>
          </a:prstGeom>
          <a:solidFill>
            <a:srgbClr val="CC0066">
              <a:alpha val="89804"/>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300" b="0" i="0" u="none" strike="noStrike" kern="0" cap="none" spc="0" normalizeH="0" baseline="0" noProof="0">
              <a:ln>
                <a:noFill/>
              </a:ln>
              <a:solidFill>
                <a:schemeClr val="bg1"/>
              </a:solidFill>
              <a:effectLst/>
              <a:uLnTx/>
              <a:uFillTx/>
              <a:latin typeface="Bosch Office Sans"/>
              <a:ea typeface="+mn-ea"/>
              <a:cs typeface="+mn-cs"/>
            </a:endParaRPr>
          </a:p>
        </p:txBody>
      </p:sp>
      <p:cxnSp>
        <p:nvCxnSpPr>
          <p:cNvPr id="18" name="Straight Arrow Connector 17">
            <a:extLst>
              <a:ext uri="{FF2B5EF4-FFF2-40B4-BE49-F238E27FC236}">
                <a16:creationId xmlns:a16="http://schemas.microsoft.com/office/drawing/2014/main" id="{21BBC083-97FF-1003-D59F-71FCA2D34F34}"/>
              </a:ext>
            </a:extLst>
          </p:cNvPr>
          <p:cNvCxnSpPr>
            <a:cxnSpLocks/>
            <a:endCxn id="16" idx="1"/>
          </p:cNvCxnSpPr>
          <p:nvPr/>
        </p:nvCxnSpPr>
        <p:spPr>
          <a:xfrm flipV="1">
            <a:off x="8017163" y="3186647"/>
            <a:ext cx="332258" cy="6928"/>
          </a:xfrm>
          <a:prstGeom prst="straightConnector1">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6825305-84B5-BA60-44ED-EE002F430B9C}"/>
              </a:ext>
            </a:extLst>
          </p:cNvPr>
          <p:cNvCxnSpPr>
            <a:cxnSpLocks/>
            <a:stCxn id="16" idx="3"/>
          </p:cNvCxnSpPr>
          <p:nvPr/>
        </p:nvCxnSpPr>
        <p:spPr>
          <a:xfrm flipV="1">
            <a:off x="9232804" y="1939738"/>
            <a:ext cx="317598" cy="1246909"/>
          </a:xfrm>
          <a:prstGeom prst="curvedConnector3">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6F1BCC06-5E2F-9D99-B0E2-08C9A931FF8A}"/>
              </a:ext>
            </a:extLst>
          </p:cNvPr>
          <p:cNvCxnSpPr>
            <a:cxnSpLocks/>
            <a:stCxn id="16" idx="3"/>
          </p:cNvCxnSpPr>
          <p:nvPr/>
        </p:nvCxnSpPr>
        <p:spPr>
          <a:xfrm flipH="1">
            <a:off x="6322780" y="3186647"/>
            <a:ext cx="2910024" cy="1994953"/>
          </a:xfrm>
          <a:prstGeom prst="curvedConnector3">
            <a:avLst>
              <a:gd name="adj1" fmla="val -7856"/>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Arrow: Pentagon 39">
            <a:extLst>
              <a:ext uri="{FF2B5EF4-FFF2-40B4-BE49-F238E27FC236}">
                <a16:creationId xmlns:a16="http://schemas.microsoft.com/office/drawing/2014/main" id="{0FD974BB-3FAB-D533-78E9-5BB63B1E4D67}"/>
              </a:ext>
            </a:extLst>
          </p:cNvPr>
          <p:cNvSpPr/>
          <p:nvPr/>
        </p:nvSpPr>
        <p:spPr>
          <a:xfrm flipH="1">
            <a:off x="3849975" y="4920622"/>
            <a:ext cx="2472805" cy="521956"/>
          </a:xfrm>
          <a:prstGeom prst="homePlate">
            <a:avLst>
              <a:gd name="adj" fmla="val 9613"/>
            </a:avLst>
          </a:prstGeom>
          <a:solidFill>
            <a:srgbClr val="FFFFCC">
              <a:alpha val="80000"/>
            </a:srgbClr>
          </a:solidFill>
          <a:ln w="3175" cap="flat" cmpd="sng" algn="ctr">
            <a:solidFill>
              <a:srgbClr val="996633">
                <a:alpha val="20000"/>
              </a:srgbClr>
            </a:solidFill>
            <a:prstDash val="solid"/>
          </a:ln>
          <a:effectLst/>
        </p:spPr>
        <p:txBody>
          <a:bodyPr rtlCol="0" anchor="ctr"/>
          <a:lstStyle/>
          <a:p>
            <a:pPr fontAlgn="auto">
              <a:spcBef>
                <a:spcPts val="0"/>
              </a:spcBef>
              <a:spcAft>
                <a:spcPts val="0"/>
              </a:spcAft>
            </a:pPr>
            <a:r>
              <a:rPr kumimoji="0" lang="en-US" sz="1400" b="1" i="0" u="none" strike="noStrike" kern="0" cap="none" spc="0" normalizeH="0" baseline="0" noProof="0">
                <a:ln>
                  <a:noFill/>
                </a:ln>
                <a:solidFill>
                  <a:srgbClr val="996633"/>
                </a:solidFill>
                <a:effectLst/>
                <a:uLnTx/>
                <a:uFillTx/>
                <a:latin typeface="Bosch Office Sans"/>
                <a:ea typeface="+mn-ea"/>
                <a:cs typeface="+mn-cs"/>
              </a:rPr>
              <a:t>Re-evaluate Use Case</a:t>
            </a:r>
          </a:p>
        </p:txBody>
      </p:sp>
      <p:sp>
        <p:nvSpPr>
          <p:cNvPr id="43" name="TextBox 42">
            <a:extLst>
              <a:ext uri="{FF2B5EF4-FFF2-40B4-BE49-F238E27FC236}">
                <a16:creationId xmlns:a16="http://schemas.microsoft.com/office/drawing/2014/main" id="{59619D1E-B4E7-8200-4C34-3D5D8CC0DB59}"/>
              </a:ext>
            </a:extLst>
          </p:cNvPr>
          <p:cNvSpPr txBox="1"/>
          <p:nvPr/>
        </p:nvSpPr>
        <p:spPr>
          <a:xfrm>
            <a:off x="8379632" y="3005017"/>
            <a:ext cx="822960" cy="395919"/>
          </a:xfrm>
          <a:prstGeom prst="rect">
            <a:avLst/>
          </a:prstGeom>
          <a:noFill/>
        </p:spPr>
        <p:txBody>
          <a:bodyPr wrap="square" lIns="0" tIns="0" rIns="0" bIns="0" rtlCol="0">
            <a:noAutofit/>
          </a:bodyPr>
          <a:lstStyle/>
          <a:p>
            <a:pPr marR="0" algn="ctr" defTabSz="914400" eaLnBrk="1" fontAlgn="auto" latinLnBrk="0" hangingPunct="1">
              <a:spcBef>
                <a:spcPts val="0"/>
              </a:spcBef>
              <a:spcAft>
                <a:spcPts val="0"/>
              </a:spcAft>
              <a:buClrTx/>
              <a:buSzTx/>
              <a:buFontTx/>
              <a:buNone/>
              <a:tabLst/>
            </a:pPr>
            <a:r>
              <a:rPr kumimoji="0" lang="en-US" sz="1050" b="1" i="0" u="none" strike="noStrike" kern="0" cap="none" spc="0" normalizeH="0" baseline="0" noProof="0">
                <a:ln>
                  <a:noFill/>
                </a:ln>
                <a:solidFill>
                  <a:schemeClr val="bg1"/>
                </a:solidFill>
                <a:effectLst/>
                <a:uLnTx/>
                <a:uFillTx/>
              </a:rPr>
              <a:t>PoC </a:t>
            </a:r>
          </a:p>
          <a:p>
            <a:pPr marR="0" algn="ctr" defTabSz="914400" eaLnBrk="1" fontAlgn="auto" latinLnBrk="0" hangingPunct="1">
              <a:spcBef>
                <a:spcPts val="0"/>
              </a:spcBef>
              <a:spcAft>
                <a:spcPts val="0"/>
              </a:spcAft>
              <a:buClrTx/>
              <a:buSzTx/>
              <a:buFontTx/>
              <a:buNone/>
              <a:tabLst/>
            </a:pPr>
            <a:r>
              <a:rPr lang="en-US" sz="1050" b="1" kern="0">
                <a:solidFill>
                  <a:schemeClr val="bg1"/>
                </a:solidFill>
              </a:rPr>
              <a:t>  Okay ?</a:t>
            </a:r>
            <a:endParaRPr kumimoji="0" lang="en-US" sz="1050" b="1" i="0" u="none" strike="noStrike" kern="0" cap="none" spc="0" normalizeH="0" baseline="0" noProof="0">
              <a:ln>
                <a:noFill/>
              </a:ln>
              <a:solidFill>
                <a:schemeClr val="bg1"/>
              </a:solidFill>
              <a:effectLst/>
              <a:uLnTx/>
              <a:uFillTx/>
            </a:endParaRPr>
          </a:p>
        </p:txBody>
      </p:sp>
      <p:cxnSp>
        <p:nvCxnSpPr>
          <p:cNvPr id="45" name="Connector: Curved 44">
            <a:extLst>
              <a:ext uri="{FF2B5EF4-FFF2-40B4-BE49-F238E27FC236}">
                <a16:creationId xmlns:a16="http://schemas.microsoft.com/office/drawing/2014/main" id="{985DF55E-160F-EC91-E999-62B364BECB14}"/>
              </a:ext>
            </a:extLst>
          </p:cNvPr>
          <p:cNvCxnSpPr>
            <a:cxnSpLocks/>
            <a:stCxn id="7" idx="3"/>
            <a:endCxn id="8" idx="1"/>
          </p:cNvCxnSpPr>
          <p:nvPr/>
        </p:nvCxnSpPr>
        <p:spPr>
          <a:xfrm>
            <a:off x="4419192" y="2193711"/>
            <a:ext cx="295902" cy="482150"/>
          </a:xfrm>
          <a:prstGeom prst="curvedConnector3">
            <a:avLst>
              <a:gd name="adj1" fmla="val 50000"/>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Boardroom with solid fill">
            <a:extLst>
              <a:ext uri="{FF2B5EF4-FFF2-40B4-BE49-F238E27FC236}">
                <a16:creationId xmlns:a16="http://schemas.microsoft.com/office/drawing/2014/main" id="{EB5CAE5A-F4CA-80F5-0ED7-C555D20E32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480" y="1965738"/>
            <a:ext cx="666923" cy="666923"/>
          </a:xfrm>
          <a:prstGeom prst="rect">
            <a:avLst/>
          </a:prstGeom>
        </p:spPr>
      </p:pic>
      <p:sp>
        <p:nvSpPr>
          <p:cNvPr id="49" name="TextBox 48">
            <a:extLst>
              <a:ext uri="{FF2B5EF4-FFF2-40B4-BE49-F238E27FC236}">
                <a16:creationId xmlns:a16="http://schemas.microsoft.com/office/drawing/2014/main" id="{DE16B3D9-7282-1A7A-0AF8-560CE2931A5F}"/>
              </a:ext>
            </a:extLst>
          </p:cNvPr>
          <p:cNvSpPr txBox="1"/>
          <p:nvPr/>
        </p:nvSpPr>
        <p:spPr>
          <a:xfrm>
            <a:off x="451756" y="2581665"/>
            <a:ext cx="1692564" cy="660401"/>
          </a:xfrm>
          <a:prstGeom prst="rect">
            <a:avLst/>
          </a:prstGeom>
          <a:noFill/>
        </p:spPr>
        <p:txBody>
          <a:bodyPr wrap="none" lIns="0" tIns="0" rIns="0" bIns="0" rtlCol="0">
            <a:noAutofit/>
          </a:bodyPr>
          <a:lstStyle/>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kumimoji="0" lang="en-US" sz="1200" b="0" i="0" u="none" strike="noStrike" kern="0" cap="none" spc="0" normalizeH="0" baseline="0" noProof="0">
                <a:ln>
                  <a:noFill/>
                </a:ln>
                <a:solidFill>
                  <a:srgbClr val="CC0066"/>
                </a:solidFill>
                <a:effectLst/>
                <a:uLnTx/>
                <a:uFillTx/>
              </a:rPr>
              <a:t>Use Case Owner</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CC0066"/>
                </a:solidFill>
              </a:rPr>
              <a:t>SX/MM Gen AI Expert</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CC0066"/>
                </a:solidFill>
              </a:rPr>
              <a:t>Project Manager</a:t>
            </a:r>
            <a:endParaRPr kumimoji="0" lang="en-US" sz="1200" b="0" i="0" u="none" strike="noStrike" kern="0" cap="none" spc="0" normalizeH="0" baseline="0" noProof="0">
              <a:ln>
                <a:noFill/>
              </a:ln>
              <a:solidFill>
                <a:srgbClr val="CC0066"/>
              </a:solidFill>
              <a:effectLst/>
              <a:uLnTx/>
              <a:uFillTx/>
            </a:endParaRPr>
          </a:p>
        </p:txBody>
      </p:sp>
      <p:sp>
        <p:nvSpPr>
          <p:cNvPr id="99" name="TextBox 98">
            <a:extLst>
              <a:ext uri="{FF2B5EF4-FFF2-40B4-BE49-F238E27FC236}">
                <a16:creationId xmlns:a16="http://schemas.microsoft.com/office/drawing/2014/main" id="{04CEDA16-2465-2985-57FF-ABA70C131029}"/>
              </a:ext>
            </a:extLst>
          </p:cNvPr>
          <p:cNvSpPr txBox="1"/>
          <p:nvPr/>
        </p:nvSpPr>
        <p:spPr>
          <a:xfrm>
            <a:off x="435137" y="1653385"/>
            <a:ext cx="1828800" cy="207554"/>
          </a:xfrm>
          <a:prstGeom prst="rect">
            <a:avLst/>
          </a:prstGeom>
          <a:noFill/>
        </p:spPr>
        <p:txBody>
          <a:bodyPr wrap="none" lIns="0" tIns="0" rIns="0" bIns="0" rtlCol="0">
            <a:noAutofit/>
          </a:bodyPr>
          <a:lstStyle/>
          <a:p>
            <a:pPr marL="228600" marR="0" indent="-228600" algn="l" defTabSz="914400" eaLnBrk="1" fontAlgn="auto" latinLnBrk="0" hangingPunct="1">
              <a:spcBef>
                <a:spcPts val="0"/>
              </a:spcBef>
              <a:spcAft>
                <a:spcPts val="0"/>
              </a:spcAft>
              <a:buClrTx/>
              <a:buSzTx/>
              <a:buFont typeface="+mj-lt"/>
              <a:buAutoNum type="arabicPeriod"/>
              <a:tabLst/>
            </a:pPr>
            <a:r>
              <a:rPr lang="en-US" sz="1200" b="1" kern="0">
                <a:solidFill>
                  <a:srgbClr val="CC0066"/>
                </a:solidFill>
              </a:rPr>
              <a:t>Initial Exploration</a:t>
            </a:r>
          </a:p>
          <a:p>
            <a:pPr marR="0" algn="l" defTabSz="914400" eaLnBrk="1" fontAlgn="auto" latinLnBrk="0" hangingPunct="1">
              <a:spcBef>
                <a:spcPts val="0"/>
              </a:spcBef>
              <a:spcAft>
                <a:spcPts val="0"/>
              </a:spcAft>
              <a:buClrTx/>
              <a:buSzTx/>
              <a:tabLst/>
            </a:pPr>
            <a:r>
              <a:rPr kumimoji="0" lang="en-US" sz="1200" b="1" i="1" u="none" strike="noStrike" kern="0" cap="none" spc="0" normalizeH="0" baseline="0" noProof="0">
                <a:ln>
                  <a:noFill/>
                </a:ln>
                <a:solidFill>
                  <a:srgbClr val="CC0066"/>
                </a:solidFill>
                <a:effectLst/>
                <a:uLnTx/>
                <a:uFillTx/>
              </a:rPr>
              <a:t>              </a:t>
            </a:r>
            <a:r>
              <a:rPr kumimoji="0" lang="en-US" sz="1200" i="1" u="none" strike="noStrike" kern="0" cap="none" spc="0" normalizeH="0" baseline="0" noProof="0">
                <a:ln>
                  <a:noFill/>
                </a:ln>
                <a:solidFill>
                  <a:srgbClr val="CC0066"/>
                </a:solidFill>
                <a:effectLst/>
                <a:uLnTx/>
                <a:uFillTx/>
              </a:rPr>
              <a:t>30 Mins</a:t>
            </a:r>
          </a:p>
        </p:txBody>
      </p:sp>
      <p:sp>
        <p:nvSpPr>
          <p:cNvPr id="100" name="Rectangle: Rounded Corners 99">
            <a:extLst>
              <a:ext uri="{FF2B5EF4-FFF2-40B4-BE49-F238E27FC236}">
                <a16:creationId xmlns:a16="http://schemas.microsoft.com/office/drawing/2014/main" id="{B3C66C3C-6E8D-5A51-C472-60309694F074}"/>
              </a:ext>
            </a:extLst>
          </p:cNvPr>
          <p:cNvSpPr/>
          <p:nvPr/>
        </p:nvSpPr>
        <p:spPr>
          <a:xfrm>
            <a:off x="2561545" y="1060080"/>
            <a:ext cx="1793689" cy="2260610"/>
          </a:xfrm>
          <a:prstGeom prst="roundRect">
            <a:avLst>
              <a:gd name="adj" fmla="val 8652"/>
            </a:avLst>
          </a:prstGeom>
          <a:solidFill>
            <a:srgbClr val="EFF1F2"/>
          </a:solidFill>
          <a:ln w="3175" cap="flat" cmpd="sng" algn="ctr">
            <a:solidFill>
              <a:schemeClr val="bg2">
                <a:lumMod val="60000"/>
                <a:lumOff val="40000"/>
              </a:schemeClr>
            </a:solid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02" name="Graphic 101" descr="Diving with solid fill">
            <a:extLst>
              <a:ext uri="{FF2B5EF4-FFF2-40B4-BE49-F238E27FC236}">
                <a16:creationId xmlns:a16="http://schemas.microsoft.com/office/drawing/2014/main" id="{0C53C23A-3E14-4FC4-5691-9BF85C3F0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7320" y="1475240"/>
            <a:ext cx="667512" cy="667512"/>
          </a:xfrm>
          <a:prstGeom prst="rect">
            <a:avLst/>
          </a:prstGeom>
        </p:spPr>
      </p:pic>
      <p:sp>
        <p:nvSpPr>
          <p:cNvPr id="103" name="TextBox 102">
            <a:extLst>
              <a:ext uri="{FF2B5EF4-FFF2-40B4-BE49-F238E27FC236}">
                <a16:creationId xmlns:a16="http://schemas.microsoft.com/office/drawing/2014/main" id="{B4FAFB7B-F510-B8EA-7C66-3D78029ADB46}"/>
              </a:ext>
            </a:extLst>
          </p:cNvPr>
          <p:cNvSpPr txBox="1"/>
          <p:nvPr/>
        </p:nvSpPr>
        <p:spPr>
          <a:xfrm>
            <a:off x="2588492" y="1131222"/>
            <a:ext cx="1828800" cy="207554"/>
          </a:xfrm>
          <a:prstGeom prst="rect">
            <a:avLst/>
          </a:prstGeom>
          <a:noFill/>
        </p:spPr>
        <p:txBody>
          <a:bodyPr wrap="none" lIns="0" tIns="0" rIns="0" bIns="0" rtlCol="0">
            <a:noAutofit/>
          </a:bodyPr>
          <a:lstStyle/>
          <a:p>
            <a:pPr marL="228600" marR="0" indent="-228600" algn="l" defTabSz="914400" eaLnBrk="1" fontAlgn="auto" latinLnBrk="0" hangingPunct="1">
              <a:spcBef>
                <a:spcPts val="0"/>
              </a:spcBef>
              <a:spcAft>
                <a:spcPts val="0"/>
              </a:spcAft>
              <a:buClrTx/>
              <a:buSzTx/>
              <a:buFont typeface="+mj-lt"/>
              <a:buAutoNum type="arabicPeriod" startAt="2"/>
              <a:tabLst/>
            </a:pPr>
            <a:r>
              <a:rPr lang="en-US" sz="1200" b="1" kern="0" err="1">
                <a:solidFill>
                  <a:srgbClr val="0A4F4B"/>
                </a:solidFill>
              </a:rPr>
              <a:t>DeepDive</a:t>
            </a:r>
            <a:r>
              <a:rPr lang="en-US" sz="1200" b="1" kern="0">
                <a:solidFill>
                  <a:srgbClr val="0A4F4B"/>
                </a:solidFill>
              </a:rPr>
              <a:t> Workshop</a:t>
            </a:r>
          </a:p>
          <a:p>
            <a:pPr marR="0" algn="ctr" defTabSz="914400" eaLnBrk="1" fontAlgn="auto" latinLnBrk="0" hangingPunct="1">
              <a:spcBef>
                <a:spcPts val="0"/>
              </a:spcBef>
              <a:spcAft>
                <a:spcPts val="0"/>
              </a:spcAft>
              <a:buClrTx/>
              <a:buSzTx/>
              <a:tabLst/>
            </a:pPr>
            <a:r>
              <a:rPr kumimoji="0" lang="en-US" sz="1200" i="1" u="none" strike="noStrike" kern="0" cap="none" spc="0" normalizeH="0" baseline="0" noProof="0">
                <a:ln>
                  <a:noFill/>
                </a:ln>
                <a:solidFill>
                  <a:srgbClr val="0A4F4B"/>
                </a:solidFill>
                <a:effectLst/>
                <a:uLnTx/>
                <a:uFillTx/>
              </a:rPr>
              <a:t>45 Mins – 60 Mins</a:t>
            </a:r>
          </a:p>
        </p:txBody>
      </p:sp>
      <p:sp>
        <p:nvSpPr>
          <p:cNvPr id="95" name="TextBox 94">
            <a:extLst>
              <a:ext uri="{FF2B5EF4-FFF2-40B4-BE49-F238E27FC236}">
                <a16:creationId xmlns:a16="http://schemas.microsoft.com/office/drawing/2014/main" id="{2E758D7E-DD9B-08E3-F29E-D373B01CDFE3}"/>
              </a:ext>
            </a:extLst>
          </p:cNvPr>
          <p:cNvSpPr txBox="1"/>
          <p:nvPr/>
        </p:nvSpPr>
        <p:spPr>
          <a:xfrm>
            <a:off x="2623563" y="2141569"/>
            <a:ext cx="1702171" cy="1118683"/>
          </a:xfrm>
          <a:prstGeom prst="rect">
            <a:avLst/>
          </a:prstGeom>
          <a:noFill/>
        </p:spPr>
        <p:txBody>
          <a:bodyPr wrap="none" lIns="0" tIns="0" rIns="0" bIns="0" rtlCol="0">
            <a:noAutofit/>
          </a:bodyPr>
          <a:lstStyle/>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kumimoji="0" lang="en-US" sz="1200" b="0" i="0" u="none" strike="noStrike" kern="0" cap="none" spc="0" normalizeH="0" baseline="0" noProof="0">
                <a:ln>
                  <a:noFill/>
                </a:ln>
                <a:solidFill>
                  <a:srgbClr val="0A4F4B"/>
                </a:solidFill>
                <a:effectLst/>
                <a:uLnTx/>
                <a:uFillTx/>
              </a:rPr>
              <a:t>Use Case Owner</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NE-MM Gen AI Expert</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Project Manager</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Hands-On Workflow </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Gather Data &amp; Docs</a:t>
            </a:r>
          </a:p>
        </p:txBody>
      </p:sp>
      <p:sp>
        <p:nvSpPr>
          <p:cNvPr id="109" name="Rectangle: Rounded Corners 108">
            <a:extLst>
              <a:ext uri="{FF2B5EF4-FFF2-40B4-BE49-F238E27FC236}">
                <a16:creationId xmlns:a16="http://schemas.microsoft.com/office/drawing/2014/main" id="{229C04A0-A6EF-ED11-BEF8-D37263C05FAB}"/>
              </a:ext>
            </a:extLst>
          </p:cNvPr>
          <p:cNvSpPr/>
          <p:nvPr/>
        </p:nvSpPr>
        <p:spPr>
          <a:xfrm>
            <a:off x="4794932" y="1519469"/>
            <a:ext cx="1771506" cy="2312782"/>
          </a:xfrm>
          <a:prstGeom prst="roundRect">
            <a:avLst>
              <a:gd name="adj" fmla="val 9863"/>
            </a:avLst>
          </a:prstGeom>
          <a:solidFill>
            <a:srgbClr val="D1E4FF"/>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13" name="TextBox 112">
            <a:extLst>
              <a:ext uri="{FF2B5EF4-FFF2-40B4-BE49-F238E27FC236}">
                <a16:creationId xmlns:a16="http://schemas.microsoft.com/office/drawing/2014/main" id="{02C4D577-B640-62FF-1143-7AAC4031FE65}"/>
              </a:ext>
            </a:extLst>
          </p:cNvPr>
          <p:cNvSpPr txBox="1"/>
          <p:nvPr/>
        </p:nvSpPr>
        <p:spPr>
          <a:xfrm>
            <a:off x="4802380" y="1611127"/>
            <a:ext cx="1828800" cy="207554"/>
          </a:xfrm>
          <a:prstGeom prst="rect">
            <a:avLst/>
          </a:prstGeom>
          <a:noFill/>
        </p:spPr>
        <p:txBody>
          <a:bodyPr wrap="none" lIns="0" tIns="0" rIns="0" bIns="0" rtlCol="0">
            <a:noAutofit/>
          </a:bodyPr>
          <a:lstStyle/>
          <a:p>
            <a:pPr marL="228600" marR="0" indent="-228600" algn="l" defTabSz="914400" eaLnBrk="1" fontAlgn="auto" latinLnBrk="0" hangingPunct="1">
              <a:spcBef>
                <a:spcPts val="0"/>
              </a:spcBef>
              <a:spcAft>
                <a:spcPts val="0"/>
              </a:spcAft>
              <a:buClrTx/>
              <a:buSzTx/>
              <a:buFont typeface="+mj-lt"/>
              <a:buAutoNum type="arabicPeriod" startAt="3"/>
              <a:tabLst/>
            </a:pPr>
            <a:r>
              <a:rPr lang="en-US" sz="1200" b="1" kern="0">
                <a:solidFill>
                  <a:srgbClr val="0A4F4B"/>
                </a:solidFill>
              </a:rPr>
              <a:t>Build a Quick PoC</a:t>
            </a:r>
          </a:p>
          <a:p>
            <a:pPr marR="0" algn="ctr" defTabSz="914400" eaLnBrk="1" fontAlgn="auto" latinLnBrk="0" hangingPunct="1">
              <a:spcBef>
                <a:spcPts val="0"/>
              </a:spcBef>
              <a:spcAft>
                <a:spcPts val="0"/>
              </a:spcAft>
              <a:buClrTx/>
              <a:buSzTx/>
              <a:tabLst/>
            </a:pPr>
            <a:r>
              <a:rPr lang="en-US" sz="1200" i="1" kern="0">
                <a:solidFill>
                  <a:srgbClr val="0A4F4B"/>
                </a:solidFill>
              </a:rPr>
              <a:t>2</a:t>
            </a:r>
            <a:r>
              <a:rPr kumimoji="0" lang="en-US" sz="1200" i="1" u="none" strike="noStrike" kern="0" cap="none" spc="0" normalizeH="0" baseline="0" noProof="0">
                <a:ln>
                  <a:noFill/>
                </a:ln>
                <a:solidFill>
                  <a:srgbClr val="0A4F4B"/>
                </a:solidFill>
                <a:effectLst/>
                <a:uLnTx/>
                <a:uFillTx/>
              </a:rPr>
              <a:t> Weeks – 1 Month</a:t>
            </a:r>
          </a:p>
        </p:txBody>
      </p:sp>
      <p:sp>
        <p:nvSpPr>
          <p:cNvPr id="114" name="TextBox 113">
            <a:extLst>
              <a:ext uri="{FF2B5EF4-FFF2-40B4-BE49-F238E27FC236}">
                <a16:creationId xmlns:a16="http://schemas.microsoft.com/office/drawing/2014/main" id="{2AA95D5D-C186-8C41-A473-55E3190E2934}"/>
              </a:ext>
            </a:extLst>
          </p:cNvPr>
          <p:cNvSpPr txBox="1"/>
          <p:nvPr/>
        </p:nvSpPr>
        <p:spPr>
          <a:xfrm>
            <a:off x="4852371" y="2784865"/>
            <a:ext cx="1702171" cy="858982"/>
          </a:xfrm>
          <a:prstGeom prst="rect">
            <a:avLst/>
          </a:prstGeom>
          <a:noFill/>
        </p:spPr>
        <p:txBody>
          <a:bodyPr wrap="none" lIns="0" tIns="0" rIns="0" bIns="0" rtlCol="0">
            <a:noAutofit/>
          </a:bodyPr>
          <a:lstStyle/>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chemeClr val="accent2"/>
                </a:solidFill>
              </a:rPr>
              <a:t>PoC Scope Alignment</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chemeClr val="accent2"/>
                </a:solidFill>
              </a:rPr>
              <a:t>Architecture Design</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chemeClr val="accent2"/>
                </a:solidFill>
              </a:rPr>
              <a:t>Effort Estimation</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chemeClr val="accent2"/>
                </a:solidFill>
              </a:rPr>
              <a:t>Develop &amp; Test</a:t>
            </a:r>
          </a:p>
        </p:txBody>
      </p:sp>
      <p:pic>
        <p:nvPicPr>
          <p:cNvPr id="116" name="Graphic 115">
            <a:extLst>
              <a:ext uri="{FF2B5EF4-FFF2-40B4-BE49-F238E27FC236}">
                <a16:creationId xmlns:a16="http://schemas.microsoft.com/office/drawing/2014/main" id="{C5F8BB71-0346-95BC-B9F1-A3AEA27BFF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2524" y="2016270"/>
            <a:ext cx="667512" cy="667512"/>
          </a:xfrm>
          <a:prstGeom prst="rect">
            <a:avLst/>
          </a:prstGeom>
        </p:spPr>
      </p:pic>
      <p:sp>
        <p:nvSpPr>
          <p:cNvPr id="124" name="Rectangle: Rounded Corners 123">
            <a:extLst>
              <a:ext uri="{FF2B5EF4-FFF2-40B4-BE49-F238E27FC236}">
                <a16:creationId xmlns:a16="http://schemas.microsoft.com/office/drawing/2014/main" id="{78F72C61-63F7-9734-D6CA-1A5301B99CD2}"/>
              </a:ext>
            </a:extLst>
          </p:cNvPr>
          <p:cNvSpPr/>
          <p:nvPr/>
        </p:nvSpPr>
        <p:spPr>
          <a:xfrm>
            <a:off x="6858416" y="1994105"/>
            <a:ext cx="1299271" cy="2218830"/>
          </a:xfrm>
          <a:prstGeom prst="roundRect">
            <a:avLst>
              <a:gd name="adj" fmla="val 7241"/>
            </a:avLst>
          </a:prstGeom>
          <a:solidFill>
            <a:schemeClr val="accent5">
              <a:lumMod val="20000"/>
              <a:lumOff val="8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04" name="TextBox 103">
            <a:extLst>
              <a:ext uri="{FF2B5EF4-FFF2-40B4-BE49-F238E27FC236}">
                <a16:creationId xmlns:a16="http://schemas.microsoft.com/office/drawing/2014/main" id="{A8B2D474-F990-9A17-D553-45353ECDCFF6}"/>
              </a:ext>
            </a:extLst>
          </p:cNvPr>
          <p:cNvSpPr txBox="1"/>
          <p:nvPr/>
        </p:nvSpPr>
        <p:spPr>
          <a:xfrm>
            <a:off x="6868605" y="2003982"/>
            <a:ext cx="1216964" cy="372807"/>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tabLst/>
            </a:pPr>
            <a:r>
              <a:rPr lang="en-US" sz="1200" b="1" kern="0">
                <a:solidFill>
                  <a:srgbClr val="0A4F4B"/>
                </a:solidFill>
              </a:rPr>
              <a:t>4. Showcase PoC</a:t>
            </a:r>
          </a:p>
          <a:p>
            <a:pPr marR="0" algn="ctr" defTabSz="914400" eaLnBrk="1" fontAlgn="auto" latinLnBrk="0" hangingPunct="1">
              <a:spcBef>
                <a:spcPts val="0"/>
              </a:spcBef>
              <a:spcAft>
                <a:spcPts val="0"/>
              </a:spcAft>
              <a:buClrTx/>
              <a:buSzTx/>
              <a:tabLst/>
            </a:pPr>
            <a:r>
              <a:rPr lang="en-US" sz="1200" i="1" kern="0">
                <a:solidFill>
                  <a:srgbClr val="0A4F4B"/>
                </a:solidFill>
              </a:rPr>
              <a:t>30 Mins</a:t>
            </a:r>
            <a:endParaRPr kumimoji="0" lang="en-US" sz="1200" i="1" u="none" strike="noStrike" kern="0" cap="none" spc="0" normalizeH="0" baseline="0" noProof="0">
              <a:ln>
                <a:noFill/>
              </a:ln>
              <a:solidFill>
                <a:srgbClr val="0A4F4B"/>
              </a:solidFill>
              <a:effectLst/>
              <a:uLnTx/>
              <a:uFillTx/>
            </a:endParaRPr>
          </a:p>
        </p:txBody>
      </p:sp>
      <p:pic>
        <p:nvPicPr>
          <p:cNvPr id="126" name="Graphic 125" descr="Theatre outline">
            <a:extLst>
              <a:ext uri="{FF2B5EF4-FFF2-40B4-BE49-F238E27FC236}">
                <a16:creationId xmlns:a16="http://schemas.microsoft.com/office/drawing/2014/main" id="{33455D70-4AB1-0D05-8E11-0BEE83C5C2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96328" y="2339299"/>
            <a:ext cx="576072" cy="576072"/>
          </a:xfrm>
          <a:prstGeom prst="rect">
            <a:avLst/>
          </a:prstGeom>
        </p:spPr>
      </p:pic>
      <p:sp>
        <p:nvSpPr>
          <p:cNvPr id="127" name="TextBox 126">
            <a:extLst>
              <a:ext uri="{FF2B5EF4-FFF2-40B4-BE49-F238E27FC236}">
                <a16:creationId xmlns:a16="http://schemas.microsoft.com/office/drawing/2014/main" id="{05EE530F-469A-2292-5EE7-8323B26123AE}"/>
              </a:ext>
            </a:extLst>
          </p:cNvPr>
          <p:cNvSpPr txBox="1"/>
          <p:nvPr/>
        </p:nvSpPr>
        <p:spPr>
          <a:xfrm>
            <a:off x="6868606" y="2877673"/>
            <a:ext cx="1289082" cy="1118683"/>
          </a:xfrm>
          <a:prstGeom prst="rect">
            <a:avLst/>
          </a:prstGeom>
          <a:noFill/>
        </p:spPr>
        <p:txBody>
          <a:bodyPr wrap="none" lIns="0" tIns="0" rIns="0" bIns="0" rtlCol="0">
            <a:noAutofit/>
          </a:bodyPr>
          <a:lstStyle/>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Use Case</a:t>
            </a:r>
          </a:p>
          <a:p>
            <a:pPr marR="0" algn="l" defTabSz="914400" eaLnBrk="1" fontAlgn="auto" latinLnBrk="0" hangingPunct="1">
              <a:spcBef>
                <a:spcPts val="500"/>
              </a:spcBef>
              <a:spcAft>
                <a:spcPts val="0"/>
              </a:spcAft>
              <a:buClrTx/>
              <a:buSzTx/>
              <a:tabLst/>
            </a:pPr>
            <a:r>
              <a:rPr lang="en-US" sz="1200" kern="0">
                <a:solidFill>
                  <a:srgbClr val="0A4F4B"/>
                </a:solidFill>
              </a:rPr>
              <a:t>    Stakeholders</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SX/MM Team</a:t>
            </a:r>
          </a:p>
          <a:p>
            <a:pPr marL="171450" marR="0" indent="-171450" algn="l" defTabSz="914400" eaLnBrk="1" fontAlgn="auto" latinLnBrk="0" hangingPunct="1">
              <a:spcBef>
                <a:spcPts val="500"/>
              </a:spcBef>
              <a:spcAft>
                <a:spcPts val="0"/>
              </a:spcAft>
              <a:buClrTx/>
              <a:buSzTx/>
              <a:buFont typeface="Wingdings" panose="05000000000000000000" pitchFamily="2" charset="2"/>
              <a:buChar char="§"/>
              <a:tabLst/>
            </a:pPr>
            <a:r>
              <a:rPr lang="en-US" sz="1200" kern="0">
                <a:solidFill>
                  <a:srgbClr val="0A4F4B"/>
                </a:solidFill>
              </a:rPr>
              <a:t>Q&amp;A and </a:t>
            </a:r>
          </a:p>
          <a:p>
            <a:pPr marR="0" algn="l" defTabSz="914400" eaLnBrk="1" fontAlgn="auto" latinLnBrk="0" hangingPunct="1">
              <a:spcBef>
                <a:spcPts val="500"/>
              </a:spcBef>
              <a:spcAft>
                <a:spcPts val="0"/>
              </a:spcAft>
              <a:buClrTx/>
              <a:buSzTx/>
              <a:tabLst/>
            </a:pPr>
            <a:r>
              <a:rPr lang="en-US" sz="1200" kern="0">
                <a:solidFill>
                  <a:srgbClr val="0A4F4B"/>
                </a:solidFill>
              </a:rPr>
              <a:t>    Feedback</a:t>
            </a:r>
          </a:p>
        </p:txBody>
      </p:sp>
      <p:sp>
        <p:nvSpPr>
          <p:cNvPr id="128" name="TextBox 127">
            <a:extLst>
              <a:ext uri="{FF2B5EF4-FFF2-40B4-BE49-F238E27FC236}">
                <a16:creationId xmlns:a16="http://schemas.microsoft.com/office/drawing/2014/main" id="{29F0FC77-D178-38D0-1B5C-42AE7A729E64}"/>
              </a:ext>
            </a:extLst>
          </p:cNvPr>
          <p:cNvSpPr txBox="1"/>
          <p:nvPr/>
        </p:nvSpPr>
        <p:spPr>
          <a:xfrm>
            <a:off x="8693323" y="2310936"/>
            <a:ext cx="640080" cy="238869"/>
          </a:xfrm>
          <a:prstGeom prst="snipRoundRect">
            <a:avLst>
              <a:gd name="adj1" fmla="val 16667"/>
              <a:gd name="adj2" fmla="val 13642"/>
            </a:avLst>
          </a:prstGeom>
          <a:solidFill>
            <a:srgbClr val="18837E">
              <a:alpha val="89804"/>
            </a:srgbClr>
          </a:solidFill>
          <a:ln w="3175">
            <a:noFill/>
          </a:ln>
        </p:spPr>
        <p:txBody>
          <a:bodyPr wrap="square" lIns="0" tIns="0" rIns="0" bIns="0" rtlCol="0" anchor="ctr">
            <a:noAutofit/>
          </a:bodyPr>
          <a:lstStyle/>
          <a:p>
            <a:pPr marR="0" defTabSz="914400" eaLnBrk="1" fontAlgn="auto" latinLnBrk="0" hangingPunct="1">
              <a:spcBef>
                <a:spcPts val="500"/>
              </a:spcBef>
              <a:spcAft>
                <a:spcPts val="0"/>
              </a:spcAft>
              <a:buClrTx/>
              <a:buSzTx/>
              <a:buFontTx/>
              <a:buNone/>
              <a:tabLst/>
            </a:pPr>
            <a:r>
              <a:rPr kumimoji="0" lang="en-US" sz="900" b="1" i="0" u="none" strike="noStrike" kern="0" cap="none" spc="0" normalizeH="0" baseline="0" noProof="0">
                <a:ln>
                  <a:noFill/>
                </a:ln>
                <a:solidFill>
                  <a:schemeClr val="bg1"/>
                </a:solidFill>
                <a:effectLst/>
                <a:uLnTx/>
                <a:uFillTx/>
              </a:rPr>
              <a:t> YES</a:t>
            </a:r>
            <a:r>
              <a:rPr kumimoji="0" lang="en-US" sz="1200" b="1" i="0" u="none" strike="noStrike" kern="0" cap="none" spc="0" normalizeH="0" baseline="0" noProof="0">
                <a:ln>
                  <a:noFill/>
                </a:ln>
                <a:solidFill>
                  <a:schemeClr val="bg1"/>
                </a:solidFill>
                <a:effectLst/>
                <a:uLnTx/>
                <a:uFillTx/>
              </a:rPr>
              <a:t> </a:t>
            </a:r>
          </a:p>
        </p:txBody>
      </p:sp>
      <p:pic>
        <p:nvPicPr>
          <p:cNvPr id="130" name="Graphic 129" descr="Thumbs up sign outline">
            <a:extLst>
              <a:ext uri="{FF2B5EF4-FFF2-40B4-BE49-F238E27FC236}">
                <a16:creationId xmlns:a16="http://schemas.microsoft.com/office/drawing/2014/main" id="{E8AF0869-17F4-79FB-4642-C1A703FF24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56648" y="2297616"/>
            <a:ext cx="246888" cy="246888"/>
          </a:xfrm>
          <a:prstGeom prst="rect">
            <a:avLst/>
          </a:prstGeom>
        </p:spPr>
      </p:pic>
      <p:sp>
        <p:nvSpPr>
          <p:cNvPr id="131" name="TextBox 130">
            <a:extLst>
              <a:ext uri="{FF2B5EF4-FFF2-40B4-BE49-F238E27FC236}">
                <a16:creationId xmlns:a16="http://schemas.microsoft.com/office/drawing/2014/main" id="{DCE46E7F-4E1B-B0F6-748B-EFE277BF2A4D}"/>
              </a:ext>
            </a:extLst>
          </p:cNvPr>
          <p:cNvSpPr txBox="1"/>
          <p:nvPr/>
        </p:nvSpPr>
        <p:spPr>
          <a:xfrm>
            <a:off x="8749051" y="3688233"/>
            <a:ext cx="640080" cy="206360"/>
          </a:xfrm>
          <a:prstGeom prst="snipRoundRect">
            <a:avLst/>
          </a:prstGeom>
          <a:solidFill>
            <a:srgbClr val="F7EEF6"/>
          </a:solidFill>
          <a:ln w="3175">
            <a:solidFill>
              <a:srgbClr val="CC0066"/>
            </a:solidFill>
          </a:ln>
        </p:spPr>
        <p:txBody>
          <a:bodyPr wrap="square" lIns="0" tIns="0" rIns="0" bIns="0" rtlCol="0" anchor="ctr">
            <a:noAutofit/>
          </a:bodyPr>
          <a:lstStyle>
            <a:defPPr>
              <a:defRPr lang="de-DE"/>
            </a:defPPr>
            <a:lvl1pPr marR="0" defTabSz="914400" eaLnBrk="1" fontAlgn="auto" latinLnBrk="0" hangingPunct="1">
              <a:spcBef>
                <a:spcPts val="500"/>
              </a:spcBef>
              <a:spcAft>
                <a:spcPts val="0"/>
              </a:spcAft>
              <a:buClrTx/>
              <a:buSzTx/>
              <a:buFontTx/>
              <a:buNone/>
              <a:tabLst/>
              <a:defRPr kumimoji="0" sz="900" b="1" i="0" u="none" strike="noStrike" kern="0" cap="none" spc="0" normalizeH="0" baseline="0">
                <a:ln>
                  <a:noFill/>
                </a:ln>
                <a:solidFill>
                  <a:srgbClr val="CC0066"/>
                </a:solidFill>
                <a:effectLst/>
                <a:uLnTx/>
                <a:uFillTx/>
              </a:defRPr>
            </a:lvl1pPr>
          </a:lstStyle>
          <a:p>
            <a:r>
              <a:rPr lang="en-US"/>
              <a:t> NO </a:t>
            </a:r>
          </a:p>
        </p:txBody>
      </p:sp>
      <p:pic>
        <p:nvPicPr>
          <p:cNvPr id="134" name="Graphic 133" descr="Thumbs Down outline">
            <a:extLst>
              <a:ext uri="{FF2B5EF4-FFF2-40B4-BE49-F238E27FC236}">
                <a16:creationId xmlns:a16="http://schemas.microsoft.com/office/drawing/2014/main" id="{13DF6854-DCD5-B5F5-AFCB-AA073E6FF6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06888" y="3686211"/>
            <a:ext cx="246888" cy="246888"/>
          </a:xfrm>
          <a:prstGeom prst="rect">
            <a:avLst/>
          </a:prstGeom>
        </p:spPr>
      </p:pic>
      <p:pic>
        <p:nvPicPr>
          <p:cNvPr id="136" name="Graphic 135">
            <a:extLst>
              <a:ext uri="{FF2B5EF4-FFF2-40B4-BE49-F238E27FC236}">
                <a16:creationId xmlns:a16="http://schemas.microsoft.com/office/drawing/2014/main" id="{DA4C2014-FE92-C8F9-A810-E8072F9F88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80385" y="1306276"/>
            <a:ext cx="365760" cy="365760"/>
          </a:xfrm>
          <a:prstGeom prst="rect">
            <a:avLst/>
          </a:prstGeom>
        </p:spPr>
      </p:pic>
      <p:sp>
        <p:nvSpPr>
          <p:cNvPr id="137" name="TextBox 136">
            <a:extLst>
              <a:ext uri="{FF2B5EF4-FFF2-40B4-BE49-F238E27FC236}">
                <a16:creationId xmlns:a16="http://schemas.microsoft.com/office/drawing/2014/main" id="{B8B067DE-4B1E-313D-5FAC-F71936A78EEC}"/>
              </a:ext>
            </a:extLst>
          </p:cNvPr>
          <p:cNvSpPr txBox="1"/>
          <p:nvPr/>
        </p:nvSpPr>
        <p:spPr>
          <a:xfrm>
            <a:off x="9569990" y="1749671"/>
            <a:ext cx="1188720" cy="180053"/>
          </a:xfrm>
          <a:prstGeom prst="rect">
            <a:avLst/>
          </a:prstGeom>
          <a:solidFill>
            <a:schemeClr val="bg1"/>
          </a:solidFill>
          <a:ln>
            <a:noFill/>
          </a:ln>
        </p:spPr>
        <p:txBody>
          <a:bodyPr wrap="none" lIns="0" tIns="0" rIns="0" bIns="0" rtlCol="0">
            <a:noAutofit/>
          </a:bodyPr>
          <a:lstStyle/>
          <a:p>
            <a:pPr marR="0" algn="ctr" defTabSz="914400" eaLnBrk="1" fontAlgn="auto" latinLnBrk="0" hangingPunct="1">
              <a:spcBef>
                <a:spcPts val="0"/>
              </a:spcBef>
              <a:spcAft>
                <a:spcPts val="0"/>
              </a:spcAft>
              <a:buClrTx/>
              <a:buSzTx/>
              <a:tabLst/>
            </a:pPr>
            <a:r>
              <a:rPr lang="en-US" sz="1200" b="1" kern="0">
                <a:solidFill>
                  <a:schemeClr val="accent2"/>
                </a:solidFill>
              </a:rPr>
              <a:t>Scale Solution</a:t>
            </a:r>
          </a:p>
        </p:txBody>
      </p:sp>
      <p:sp>
        <p:nvSpPr>
          <p:cNvPr id="140" name="TextBox 139">
            <a:extLst>
              <a:ext uri="{FF2B5EF4-FFF2-40B4-BE49-F238E27FC236}">
                <a16:creationId xmlns:a16="http://schemas.microsoft.com/office/drawing/2014/main" id="{7711ADC8-D54C-4FA0-158E-D97C026482F9}"/>
              </a:ext>
            </a:extLst>
          </p:cNvPr>
          <p:cNvSpPr txBox="1"/>
          <p:nvPr/>
        </p:nvSpPr>
        <p:spPr>
          <a:xfrm>
            <a:off x="9610826" y="1983223"/>
            <a:ext cx="1097280" cy="739602"/>
          </a:xfrm>
          <a:prstGeom prst="rect">
            <a:avLst/>
          </a:prstGeom>
          <a:noFill/>
        </p:spPr>
        <p:txBody>
          <a:bodyPr wrap="none" lIns="0" tIns="0" rIns="0" bIns="0" rtlCol="0">
            <a:noAutofit/>
          </a:bodyPr>
          <a:lstStyle/>
          <a:p>
            <a:pPr marR="0" algn="l" defTabSz="914400" eaLnBrk="1" fontAlgn="auto" latinLnBrk="0" hangingPunct="1">
              <a:spcBef>
                <a:spcPts val="0"/>
              </a:spcBef>
              <a:spcAft>
                <a:spcPts val="0"/>
              </a:spcAft>
              <a:buClrTx/>
              <a:buSzTx/>
              <a:tabLst/>
            </a:pPr>
            <a:r>
              <a:rPr lang="en-US" sz="1000" kern="0">
                <a:solidFill>
                  <a:schemeClr val="bg1"/>
                </a:solidFill>
              </a:rPr>
              <a:t>Align on:</a:t>
            </a:r>
          </a:p>
          <a:p>
            <a:pPr marL="171450" marR="0" indent="-171450" algn="l" defTabSz="914400" eaLnBrk="1" fontAlgn="auto" latinLnBrk="0" hangingPunct="1">
              <a:spcBef>
                <a:spcPts val="0"/>
              </a:spcBef>
              <a:spcAft>
                <a:spcPts val="0"/>
              </a:spcAft>
              <a:buClrTx/>
              <a:buSzTx/>
              <a:buFont typeface="Wingdings" panose="05000000000000000000" pitchFamily="2" charset="2"/>
              <a:buChar char="§"/>
              <a:tabLst/>
            </a:pPr>
            <a:r>
              <a:rPr lang="en-US" sz="1000" kern="0">
                <a:solidFill>
                  <a:schemeClr val="bg1"/>
                </a:solidFill>
              </a:rPr>
              <a:t>Scope </a:t>
            </a:r>
          </a:p>
          <a:p>
            <a:pPr marL="171450" marR="0" indent="-171450" algn="l" defTabSz="914400" eaLnBrk="1" fontAlgn="auto" latinLnBrk="0" hangingPunct="1">
              <a:spcBef>
                <a:spcPts val="0"/>
              </a:spcBef>
              <a:spcAft>
                <a:spcPts val="0"/>
              </a:spcAft>
              <a:buClrTx/>
              <a:buSzTx/>
              <a:buFont typeface="Wingdings" panose="05000000000000000000" pitchFamily="2" charset="2"/>
              <a:buChar char="§"/>
              <a:tabLst/>
            </a:pPr>
            <a:r>
              <a:rPr lang="en-US" sz="1000" kern="0">
                <a:solidFill>
                  <a:schemeClr val="bg1"/>
                </a:solidFill>
              </a:rPr>
              <a:t>Architecture</a:t>
            </a:r>
          </a:p>
          <a:p>
            <a:pPr marL="171450" marR="0" indent="-171450" algn="l" defTabSz="914400" eaLnBrk="1" fontAlgn="auto" latinLnBrk="0" hangingPunct="1">
              <a:spcBef>
                <a:spcPts val="0"/>
              </a:spcBef>
              <a:spcAft>
                <a:spcPts val="0"/>
              </a:spcAft>
              <a:buClrTx/>
              <a:buSzTx/>
              <a:buFont typeface="Wingdings" panose="05000000000000000000" pitchFamily="2" charset="2"/>
              <a:buChar char="§"/>
              <a:tabLst/>
            </a:pPr>
            <a:r>
              <a:rPr lang="en-US" sz="1000" kern="0">
                <a:solidFill>
                  <a:schemeClr val="bg1"/>
                </a:solidFill>
              </a:rPr>
              <a:t>Roadmap</a:t>
            </a:r>
          </a:p>
          <a:p>
            <a:pPr marL="171450" marR="0" indent="-171450" algn="l" defTabSz="914400" eaLnBrk="1" fontAlgn="auto" latinLnBrk="0" hangingPunct="1">
              <a:spcBef>
                <a:spcPts val="0"/>
              </a:spcBef>
              <a:spcAft>
                <a:spcPts val="0"/>
              </a:spcAft>
              <a:buClrTx/>
              <a:buSzTx/>
              <a:buFont typeface="Wingdings" panose="05000000000000000000" pitchFamily="2" charset="2"/>
              <a:buChar char="§"/>
              <a:tabLst/>
            </a:pPr>
            <a:r>
              <a:rPr lang="en-US" sz="1000" kern="0">
                <a:solidFill>
                  <a:schemeClr val="bg1"/>
                </a:solidFill>
              </a:rPr>
              <a:t>Resourcing</a:t>
            </a:r>
          </a:p>
        </p:txBody>
      </p:sp>
      <p:pic>
        <p:nvPicPr>
          <p:cNvPr id="142" name="Graphic 141" descr="Circles with arrows with solid fill">
            <a:extLst>
              <a:ext uri="{FF2B5EF4-FFF2-40B4-BE49-F238E27FC236}">
                <a16:creationId xmlns:a16="http://schemas.microsoft.com/office/drawing/2014/main" id="{E256E3E2-FC83-3483-3115-5E67285ABF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76678" y="4998720"/>
            <a:ext cx="365760" cy="365760"/>
          </a:xfrm>
          <a:prstGeom prst="rect">
            <a:avLst/>
          </a:prstGeom>
        </p:spPr>
      </p:pic>
      <p:cxnSp>
        <p:nvCxnSpPr>
          <p:cNvPr id="146" name="Connector: Curved 145">
            <a:extLst>
              <a:ext uri="{FF2B5EF4-FFF2-40B4-BE49-F238E27FC236}">
                <a16:creationId xmlns:a16="http://schemas.microsoft.com/office/drawing/2014/main" id="{935E08A0-473F-251B-DB44-CA22ACBCE83C}"/>
              </a:ext>
            </a:extLst>
          </p:cNvPr>
          <p:cNvCxnSpPr>
            <a:stCxn id="98" idx="3"/>
            <a:endCxn id="7" idx="1"/>
          </p:cNvCxnSpPr>
          <p:nvPr/>
        </p:nvCxnSpPr>
        <p:spPr>
          <a:xfrm flipV="1">
            <a:off x="2212509" y="2193711"/>
            <a:ext cx="317598" cy="276044"/>
          </a:xfrm>
          <a:prstGeom prst="curvedConnector3">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54" name="Graphic 153" descr="Chevron arrows with solid fill">
            <a:extLst>
              <a:ext uri="{FF2B5EF4-FFF2-40B4-BE49-F238E27FC236}">
                <a16:creationId xmlns:a16="http://schemas.microsoft.com/office/drawing/2014/main" id="{AAEFB80F-5E8D-1925-DE25-F16DA9DD658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81335" y="2288873"/>
            <a:ext cx="274320" cy="274320"/>
          </a:xfrm>
          <a:prstGeom prst="rect">
            <a:avLst/>
          </a:prstGeom>
        </p:spPr>
      </p:pic>
      <p:cxnSp>
        <p:nvCxnSpPr>
          <p:cNvPr id="156" name="Connector: Elbow 155">
            <a:extLst>
              <a:ext uri="{FF2B5EF4-FFF2-40B4-BE49-F238E27FC236}">
                <a16:creationId xmlns:a16="http://schemas.microsoft.com/office/drawing/2014/main" id="{5F2099A7-51FA-CCEB-BDA0-9B5F4C92C511}"/>
              </a:ext>
            </a:extLst>
          </p:cNvPr>
          <p:cNvCxnSpPr>
            <a:cxnSpLocks/>
          </p:cNvCxnSpPr>
          <p:nvPr/>
        </p:nvCxnSpPr>
        <p:spPr>
          <a:xfrm>
            <a:off x="4754857" y="1385265"/>
            <a:ext cx="3473840" cy="449087"/>
          </a:xfrm>
          <a:prstGeom prst="bentConnector3">
            <a:avLst>
              <a:gd name="adj1" fmla="val 56867"/>
            </a:avLst>
          </a:prstGeom>
          <a:ln>
            <a:solidFill>
              <a:srgbClr val="007BC0">
                <a:alpha val="20000"/>
              </a:srgbClr>
            </a:solidFill>
          </a:ln>
        </p:spPr>
        <p:style>
          <a:lnRef idx="1">
            <a:schemeClr val="accent1"/>
          </a:lnRef>
          <a:fillRef idx="0">
            <a:schemeClr val="accent1"/>
          </a:fillRef>
          <a:effectRef idx="0">
            <a:schemeClr val="accent1"/>
          </a:effectRef>
          <a:fontRef idx="minor">
            <a:schemeClr val="tx1"/>
          </a:fontRef>
        </p:style>
      </p:cxnSp>
      <p:pic>
        <p:nvPicPr>
          <p:cNvPr id="163" name="Graphic 162" descr="Chevron arrows with solid fill">
            <a:extLst>
              <a:ext uri="{FF2B5EF4-FFF2-40B4-BE49-F238E27FC236}">
                <a16:creationId xmlns:a16="http://schemas.microsoft.com/office/drawing/2014/main" id="{6286710B-8688-511D-61CB-44C076E388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81335" y="2996694"/>
            <a:ext cx="274320" cy="274320"/>
          </a:xfrm>
          <a:prstGeom prst="rect">
            <a:avLst/>
          </a:prstGeom>
        </p:spPr>
      </p:pic>
      <p:cxnSp>
        <p:nvCxnSpPr>
          <p:cNvPr id="166" name="Connector: Elbow 165">
            <a:extLst>
              <a:ext uri="{FF2B5EF4-FFF2-40B4-BE49-F238E27FC236}">
                <a16:creationId xmlns:a16="http://schemas.microsoft.com/office/drawing/2014/main" id="{EF9721BB-884B-39FC-7266-5B870F69C425}"/>
              </a:ext>
            </a:extLst>
          </p:cNvPr>
          <p:cNvCxnSpPr>
            <a:cxnSpLocks/>
            <a:stCxn id="40" idx="3"/>
            <a:endCxn id="7" idx="2"/>
          </p:cNvCxnSpPr>
          <p:nvPr/>
        </p:nvCxnSpPr>
        <p:spPr>
          <a:xfrm rot="10800000">
            <a:off x="3474651" y="3440648"/>
            <a:ext cx="375325" cy="1740953"/>
          </a:xfrm>
          <a:prstGeom prst="bentConnector2">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51D4119E-2BF9-0C94-6810-B8DB14185EA3}"/>
              </a:ext>
            </a:extLst>
          </p:cNvPr>
          <p:cNvCxnSpPr>
            <a:endCxn id="8" idx="2"/>
          </p:cNvCxnSpPr>
          <p:nvPr/>
        </p:nvCxnSpPr>
        <p:spPr>
          <a:xfrm flipV="1">
            <a:off x="3474650" y="3922797"/>
            <a:ext cx="2206036" cy="263184"/>
          </a:xfrm>
          <a:prstGeom prst="bentConnector2">
            <a:avLst/>
          </a:prstGeom>
          <a:ln>
            <a:solidFill>
              <a:srgbClr val="007BC0">
                <a:alpha val="4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41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214EA5-8AE6-541C-D99B-E9405790D507}"/>
              </a:ext>
            </a:extLst>
          </p:cNvPr>
          <p:cNvSpPr>
            <a:spLocks noGrp="1"/>
          </p:cNvSpPr>
          <p:nvPr>
            <p:ph type="ctrTitle"/>
          </p:nvPr>
        </p:nvSpPr>
        <p:spPr/>
        <p:txBody>
          <a:bodyPr/>
          <a:lstStyle/>
          <a:p>
            <a:r>
              <a:rPr lang="en-US">
                <a:solidFill>
                  <a:srgbClr val="C41C82"/>
                </a:solidFill>
              </a:rPr>
              <a:t>Case</a:t>
            </a:r>
            <a:r>
              <a:rPr lang="en-US"/>
              <a:t> </a:t>
            </a:r>
            <a:r>
              <a:rPr lang="en-US">
                <a:solidFill>
                  <a:srgbClr val="18837E"/>
                </a:solidFill>
              </a:rPr>
              <a:t>Studies</a:t>
            </a:r>
          </a:p>
        </p:txBody>
      </p:sp>
      <p:sp>
        <p:nvSpPr>
          <p:cNvPr id="2" name="Slide Number Placeholder 1">
            <a:extLst>
              <a:ext uri="{FF2B5EF4-FFF2-40B4-BE49-F238E27FC236}">
                <a16:creationId xmlns:a16="http://schemas.microsoft.com/office/drawing/2014/main" id="{25D8666A-5706-E9BA-2EF1-F13CE103CB06}"/>
              </a:ext>
            </a:extLst>
          </p:cNvPr>
          <p:cNvSpPr>
            <a:spLocks noGrp="1"/>
          </p:cNvSpPr>
          <p:nvPr>
            <p:ph type="sldNum" sz="quarter" idx="4294967295"/>
          </p:nvPr>
        </p:nvSpPr>
        <p:spPr>
          <a:xfrm>
            <a:off x="0" y="5665788"/>
            <a:ext cx="288925" cy="411162"/>
          </a:xfrm>
        </p:spPr>
        <p:txBody>
          <a:bodyPr/>
          <a:lstStyle/>
          <a:p>
            <a:fld id="{4898AEC0-503E-4FA4-859C-D0F72D6E3F79}" type="slidenum">
              <a:rPr lang="en-US" noProof="1" smtClean="0"/>
              <a:pPr/>
              <a:t>4</a:t>
            </a:fld>
            <a:endParaRPr lang="en-US" noProof="1"/>
          </a:p>
        </p:txBody>
      </p:sp>
    </p:spTree>
    <p:extLst>
      <p:ext uri="{BB962C8B-B14F-4D97-AF65-F5344CB8AC3E}">
        <p14:creationId xmlns:p14="http://schemas.microsoft.com/office/powerpoint/2010/main" val="220255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1"/>
            <a:ext cx="6177963" cy="6170613"/>
          </a:xfrm>
          <a:prstGeom prst="rect">
            <a:avLst/>
          </a:prstGeom>
          <a:solidFill>
            <a:srgbClr val="00808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 name="TextBox 4">
            <a:extLst>
              <a:ext uri="{FF2B5EF4-FFF2-40B4-BE49-F238E27FC236}">
                <a16:creationId xmlns:a16="http://schemas.microsoft.com/office/drawing/2014/main" id="{F7E5889F-EB02-A527-86D3-CEEB6D3F3019}"/>
              </a:ext>
            </a:extLst>
          </p:cNvPr>
          <p:cNvSpPr txBox="1"/>
          <p:nvPr/>
        </p:nvSpPr>
        <p:spPr>
          <a:xfrm>
            <a:off x="88172" y="92440"/>
            <a:ext cx="5790114" cy="41133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a:ln>
                  <a:noFill/>
                </a:ln>
                <a:solidFill>
                  <a:srgbClr val="33CCFF"/>
                </a:solidFill>
                <a:effectLst/>
                <a:uLnTx/>
                <a:uFillTx/>
              </a:rPr>
              <a:t>Requirement Similarity </a:t>
            </a:r>
            <a:r>
              <a:rPr kumimoji="0" lang="en-US" sz="2800" b="1" i="0" u="none" strike="noStrike" kern="0" cap="none" spc="0" normalizeH="0" baseline="0" noProof="0">
                <a:ln>
                  <a:noFill/>
                </a:ln>
                <a:solidFill>
                  <a:schemeClr val="bg1"/>
                </a:solidFill>
                <a:effectLst/>
                <a:uLnTx/>
                <a:uFillTx/>
              </a:rPr>
              <a:t>Evaluation</a:t>
            </a:r>
          </a:p>
        </p:txBody>
      </p:sp>
      <p:sp>
        <p:nvSpPr>
          <p:cNvPr id="6" name="TextBox 5">
            <a:extLst>
              <a:ext uri="{FF2B5EF4-FFF2-40B4-BE49-F238E27FC236}">
                <a16:creationId xmlns:a16="http://schemas.microsoft.com/office/drawing/2014/main" id="{2C1ED23D-4B8A-600F-F18C-74DBC147E476}"/>
              </a:ext>
            </a:extLst>
          </p:cNvPr>
          <p:cNvSpPr txBox="1"/>
          <p:nvPr/>
        </p:nvSpPr>
        <p:spPr>
          <a:xfrm>
            <a:off x="88172" y="596211"/>
            <a:ext cx="5878675" cy="67619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Engineering teams often struggle with incoming work requirements that are poorly defined, lack context, and contain significant duplication or overlap. This leads to poor planning and redoing of already done work. </a:t>
            </a:r>
          </a:p>
          <a:p>
            <a:pPr marR="0" algn="l" defTabSz="914400" eaLnBrk="1" fontAlgn="auto" latinLnBrk="0" hangingPunct="1">
              <a:spcBef>
                <a:spcPts val="500"/>
              </a:spcBef>
              <a:spcAft>
                <a:spcPts val="0"/>
              </a:spcAft>
              <a:buClrTx/>
              <a:buSzTx/>
              <a:buFontTx/>
              <a:buNone/>
              <a:tabLst/>
            </a:pPr>
            <a:endParaRPr lang="en-US" sz="1400" kern="0">
              <a:solidFill>
                <a:schemeClr val="bg1"/>
              </a:solidFill>
            </a:endParaRPr>
          </a:p>
          <a:p>
            <a:pPr marR="0" algn="l"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chemeClr val="bg1"/>
              </a:solidFill>
              <a:effectLst/>
              <a:uLnTx/>
              <a:uFillTx/>
            </a:endParaRPr>
          </a:p>
        </p:txBody>
      </p:sp>
      <p:pic>
        <p:nvPicPr>
          <p:cNvPr id="1028" name="Picture 4" descr="Bosch logo vector, logo Bosch in .EPS format">
            <a:extLst>
              <a:ext uri="{FF2B5EF4-FFF2-40B4-BE49-F238E27FC236}">
                <a16:creationId xmlns:a16="http://schemas.microsoft.com/office/drawing/2014/main" id="{C04F4A44-2632-2E51-00C9-3AF18EE4C0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8" b="38387"/>
          <a:stretch/>
        </p:blipFill>
        <p:spPr bwMode="auto">
          <a:xfrm>
            <a:off x="9143914" y="52628"/>
            <a:ext cx="1737539" cy="427522"/>
          </a:xfrm>
          <a:prstGeom prst="roundRect">
            <a:avLst>
              <a:gd name="adj" fmla="val 10110"/>
            </a:avLst>
          </a:prstGeom>
          <a:noFill/>
          <a:extLst>
            <a:ext uri="{909E8E84-426E-40DD-AFC4-6F175D3DCCD1}">
              <a14:hiddenFill xmlns:a14="http://schemas.microsoft.com/office/drawing/2010/main">
                <a:solidFill>
                  <a:srgbClr val="FFFFFF"/>
                </a:solidFill>
              </a14:hiddenFill>
            </a:ext>
          </a:extLst>
        </p:spPr>
      </p:pic>
      <p:pic>
        <p:nvPicPr>
          <p:cNvPr id="8" name="Graphic 7" descr="Judge male outline">
            <a:extLst>
              <a:ext uri="{FF2B5EF4-FFF2-40B4-BE49-F238E27FC236}">
                <a16:creationId xmlns:a16="http://schemas.microsoft.com/office/drawing/2014/main" id="{4B4F7FE3-E055-6264-6AA8-A978EDDEFB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5944" y="2943235"/>
            <a:ext cx="591673" cy="591673"/>
          </a:xfrm>
          <a:prstGeom prst="rect">
            <a:avLst/>
          </a:prstGeom>
        </p:spPr>
      </p:pic>
      <p:sp>
        <p:nvSpPr>
          <p:cNvPr id="9" name="TextBox 8">
            <a:extLst>
              <a:ext uri="{FF2B5EF4-FFF2-40B4-BE49-F238E27FC236}">
                <a16:creationId xmlns:a16="http://schemas.microsoft.com/office/drawing/2014/main" id="{FC6939D5-E523-CEE3-6406-19D0E699B3E4}"/>
              </a:ext>
            </a:extLst>
          </p:cNvPr>
          <p:cNvSpPr txBox="1"/>
          <p:nvPr/>
        </p:nvSpPr>
        <p:spPr>
          <a:xfrm>
            <a:off x="149643" y="2943235"/>
            <a:ext cx="1817468" cy="685800"/>
          </a:xfrm>
          <a:prstGeom prst="rect">
            <a:avLst/>
          </a:prstGeom>
          <a:noFill/>
        </p:spPr>
        <p:txBody>
          <a:bodyPr wrap="none" lIns="0" tIns="0" rIns="0" bIns="0" rtlCol="0">
            <a:noAutofit/>
          </a:bodyPr>
          <a:lstStyle/>
          <a:p>
            <a:pPr marL="285750" marR="0" indent="-285750" algn="l" defTabSz="914400" eaLnBrk="1" fontAlgn="auto" latinLnBrk="0" hangingPunct="1">
              <a:spcBef>
                <a:spcPts val="0"/>
              </a:spcBef>
              <a:spcAft>
                <a:spcPts val="0"/>
              </a:spcAft>
              <a:buClrTx/>
              <a:buSzTx/>
              <a:buFont typeface="Wingdings" panose="05000000000000000000" pitchFamily="2" charset="2"/>
              <a:buChar char="ü"/>
              <a:tabLst/>
            </a:pPr>
            <a:r>
              <a:rPr kumimoji="0" lang="en-US" sz="1400" b="1" i="0" u="none" strike="noStrike" kern="0" cap="none" spc="0" normalizeH="0" baseline="0" noProof="0">
                <a:ln>
                  <a:noFill/>
                </a:ln>
                <a:solidFill>
                  <a:srgbClr val="33CCFF"/>
                </a:solidFill>
                <a:effectLst/>
                <a:uLnTx/>
                <a:uFillTx/>
              </a:rPr>
              <a:t>Intelligent</a:t>
            </a:r>
            <a:r>
              <a:rPr kumimoji="0" lang="en-US" sz="1400" b="0" i="0" u="none" strike="noStrike" kern="0" cap="none" spc="0" normalizeH="0" baseline="0" noProof="0">
                <a:ln>
                  <a:noFill/>
                </a:ln>
                <a:solidFill>
                  <a:schemeClr val="bg1"/>
                </a:solidFill>
                <a:effectLst/>
                <a:uLnTx/>
                <a:uFillTx/>
              </a:rPr>
              <a:t> </a:t>
            </a:r>
            <a:r>
              <a:rPr kumimoji="0" lang="en-US" sz="1400" b="1" i="0" u="none" strike="noStrike" kern="0" cap="none" spc="0" normalizeH="0" baseline="0" noProof="0">
                <a:ln>
                  <a:noFill/>
                </a:ln>
                <a:solidFill>
                  <a:srgbClr val="33CCFF"/>
                </a:solidFill>
                <a:effectLst/>
                <a:uLnTx/>
                <a:uFillTx/>
              </a:rPr>
              <a:t>filtering</a:t>
            </a:r>
            <a:r>
              <a:rPr kumimoji="0" lang="en-US" sz="1400" b="0" i="0" u="none" strike="noStrike" kern="0" cap="none" spc="0" normalizeH="0" baseline="0" noProof="0">
                <a:ln>
                  <a:noFill/>
                </a:ln>
                <a:solidFill>
                  <a:schemeClr val="bg1"/>
                </a:solidFill>
                <a:effectLst/>
                <a:uLnTx/>
                <a:uFillTx/>
              </a:rPr>
              <a:t> of </a:t>
            </a:r>
          </a:p>
          <a:p>
            <a:pPr marR="0" algn="l" defTabSz="914400" eaLnBrk="1" fontAlgn="auto" latinLnBrk="0" hangingPunct="1">
              <a:spcBef>
                <a:spcPts val="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      requirements before </a:t>
            </a:r>
          </a:p>
          <a:p>
            <a:pPr marR="0" algn="l" defTabSz="914400" eaLnBrk="1" fontAlgn="auto" latinLnBrk="0" hangingPunct="1">
              <a:spcBef>
                <a:spcPts val="0"/>
              </a:spcBef>
              <a:spcAft>
                <a:spcPts val="0"/>
              </a:spcAft>
              <a:buClrTx/>
              <a:buSzTx/>
              <a:buFontTx/>
              <a:buNone/>
              <a:tabLst/>
            </a:pPr>
            <a:r>
              <a:rPr lang="en-US" sz="1400" kern="0">
                <a:solidFill>
                  <a:schemeClr val="bg1"/>
                </a:solidFill>
              </a:rPr>
              <a:t>      </a:t>
            </a:r>
            <a:r>
              <a:rPr kumimoji="0" lang="en-US" sz="1400" b="0" i="0" u="none" strike="noStrike" kern="0" cap="none" spc="0" normalizeH="0" baseline="0" noProof="0">
                <a:ln>
                  <a:noFill/>
                </a:ln>
                <a:solidFill>
                  <a:schemeClr val="bg1"/>
                </a:solidFill>
                <a:effectLst/>
                <a:uLnTx/>
                <a:uFillTx/>
              </a:rPr>
              <a:t>starting development.</a:t>
            </a:r>
          </a:p>
        </p:txBody>
      </p:sp>
      <p:sp>
        <p:nvSpPr>
          <p:cNvPr id="10" name="TextBox 9">
            <a:extLst>
              <a:ext uri="{FF2B5EF4-FFF2-40B4-BE49-F238E27FC236}">
                <a16:creationId xmlns:a16="http://schemas.microsoft.com/office/drawing/2014/main" id="{1352CA75-BF24-6BEB-73EB-A2671715F4C4}"/>
              </a:ext>
            </a:extLst>
          </p:cNvPr>
          <p:cNvSpPr txBox="1"/>
          <p:nvPr/>
        </p:nvSpPr>
        <p:spPr>
          <a:xfrm>
            <a:off x="2991008" y="2943235"/>
            <a:ext cx="2262947" cy="430056"/>
          </a:xfrm>
          <a:prstGeom prst="rect">
            <a:avLst/>
          </a:prstGeom>
          <a:noFill/>
        </p:spPr>
        <p:txBody>
          <a:bodyPr wrap="none" lIns="0" tIns="0" rIns="0" bIns="0" rtlCol="0">
            <a:noAutofit/>
          </a:bodyPr>
          <a:lstStyle/>
          <a:p>
            <a:pPr marL="285750" marR="0" indent="-285750" algn="l" defTabSz="914400" eaLnBrk="1" fontAlgn="auto" latinLnBrk="0" hangingPunct="1">
              <a:spcBef>
                <a:spcPts val="0"/>
              </a:spcBef>
              <a:spcAft>
                <a:spcPts val="0"/>
              </a:spcAft>
              <a:buClrTx/>
              <a:buSzTx/>
              <a:buFont typeface="Wingdings" panose="05000000000000000000" pitchFamily="2" charset="2"/>
              <a:buChar char="ü"/>
              <a:tabLst/>
            </a:pPr>
            <a:r>
              <a:rPr kumimoji="0" lang="en-US" sz="1400" b="1" i="0" u="none" strike="noStrike" kern="0" cap="none" spc="0" normalizeH="0" baseline="0" noProof="0">
                <a:ln>
                  <a:noFill/>
                </a:ln>
                <a:solidFill>
                  <a:srgbClr val="33CCFF"/>
                </a:solidFill>
                <a:effectLst/>
                <a:uLnTx/>
                <a:uFillTx/>
              </a:rPr>
              <a:t>Elimination</a:t>
            </a:r>
            <a:r>
              <a:rPr kumimoji="0" lang="en-US" sz="1400" b="0" i="0" u="none" strike="noStrike" kern="0" cap="none" spc="0" normalizeH="0" baseline="0" noProof="0">
                <a:ln>
                  <a:noFill/>
                </a:ln>
                <a:solidFill>
                  <a:schemeClr val="bg1"/>
                </a:solidFill>
                <a:effectLst/>
                <a:uLnTx/>
                <a:uFillTx/>
              </a:rPr>
              <a:t> of </a:t>
            </a:r>
          </a:p>
          <a:p>
            <a:pPr marR="0" algn="l" defTabSz="914400" eaLnBrk="1" fontAlgn="auto" latinLnBrk="0" hangingPunct="1">
              <a:spcBef>
                <a:spcPts val="0"/>
              </a:spcBef>
              <a:spcAft>
                <a:spcPts val="0"/>
              </a:spcAft>
              <a:buClrTx/>
              <a:buSzTx/>
              <a:buFontTx/>
              <a:buNone/>
              <a:tabLst/>
            </a:pPr>
            <a:r>
              <a:rPr lang="en-US" sz="1400" kern="0">
                <a:solidFill>
                  <a:schemeClr val="bg1"/>
                </a:solidFill>
              </a:rPr>
              <a:t>      r</a:t>
            </a:r>
            <a:r>
              <a:rPr kumimoji="0" lang="en-US" sz="1400" b="0" i="0" u="none" strike="noStrike" kern="0" cap="none" spc="0" normalizeH="0" baseline="0" noProof="0" err="1">
                <a:ln>
                  <a:noFill/>
                </a:ln>
                <a:solidFill>
                  <a:schemeClr val="bg1"/>
                </a:solidFill>
                <a:effectLst/>
                <a:uLnTx/>
                <a:uFillTx/>
              </a:rPr>
              <a:t>ework</a:t>
            </a:r>
            <a:r>
              <a:rPr kumimoji="0" lang="en-US" sz="1400" b="0" i="0" u="none" strike="noStrike" kern="0" cap="none" spc="0" normalizeH="0" baseline="0" noProof="0">
                <a:ln>
                  <a:noFill/>
                </a:ln>
                <a:solidFill>
                  <a:schemeClr val="bg1"/>
                </a:solidFill>
                <a:effectLst/>
                <a:uLnTx/>
                <a:uFillTx/>
              </a:rPr>
              <a:t> or duplicate work</a:t>
            </a:r>
          </a:p>
        </p:txBody>
      </p:sp>
      <p:pic>
        <p:nvPicPr>
          <p:cNvPr id="14" name="Picture 13">
            <a:extLst>
              <a:ext uri="{FF2B5EF4-FFF2-40B4-BE49-F238E27FC236}">
                <a16:creationId xmlns:a16="http://schemas.microsoft.com/office/drawing/2014/main" id="{2B1F9809-93D1-1409-6000-36FF5360C044}"/>
              </a:ext>
            </a:extLst>
          </p:cNvPr>
          <p:cNvPicPr>
            <a:picLocks noChangeAspect="1"/>
          </p:cNvPicPr>
          <p:nvPr/>
        </p:nvPicPr>
        <p:blipFill rotWithShape="1">
          <a:blip r:embed="rId5"/>
          <a:srcRect l="2140" t="6751" r="11801" b="7575"/>
          <a:stretch/>
        </p:blipFill>
        <p:spPr>
          <a:xfrm>
            <a:off x="6423852" y="910885"/>
            <a:ext cx="4269414" cy="3653430"/>
          </a:xfrm>
          <a:prstGeom prst="roundRect">
            <a:avLst>
              <a:gd name="adj" fmla="val 6246"/>
            </a:avLst>
          </a:prstGeom>
        </p:spPr>
      </p:pic>
      <p:sp>
        <p:nvSpPr>
          <p:cNvPr id="20" name="Rectangle: Rounded Corners 19">
            <a:extLst>
              <a:ext uri="{FF2B5EF4-FFF2-40B4-BE49-F238E27FC236}">
                <a16:creationId xmlns:a16="http://schemas.microsoft.com/office/drawing/2014/main" id="{D04C6DA3-89EE-DC01-348D-9A54C2992E11}"/>
              </a:ext>
            </a:extLst>
          </p:cNvPr>
          <p:cNvSpPr/>
          <p:nvPr/>
        </p:nvSpPr>
        <p:spPr>
          <a:xfrm>
            <a:off x="647379" y="5236304"/>
            <a:ext cx="4883204" cy="676195"/>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1" name="TextBox 20">
            <a:extLst>
              <a:ext uri="{FF2B5EF4-FFF2-40B4-BE49-F238E27FC236}">
                <a16:creationId xmlns:a16="http://schemas.microsoft.com/office/drawing/2014/main" id="{7FB6653F-3FCA-3671-339B-C9ABADB8E8D1}"/>
              </a:ext>
            </a:extLst>
          </p:cNvPr>
          <p:cNvSpPr txBox="1"/>
          <p:nvPr/>
        </p:nvSpPr>
        <p:spPr>
          <a:xfrm>
            <a:off x="88172" y="1650892"/>
            <a:ext cx="5878675" cy="67619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Our Gen AI-driven solution analyzes the similarity between incoming requirements, assigning scores to quantify their overlap. </a:t>
            </a:r>
          </a:p>
        </p:txBody>
      </p:sp>
      <p:sp>
        <p:nvSpPr>
          <p:cNvPr id="22" name="TextBox 21">
            <a:extLst>
              <a:ext uri="{FF2B5EF4-FFF2-40B4-BE49-F238E27FC236}">
                <a16:creationId xmlns:a16="http://schemas.microsoft.com/office/drawing/2014/main" id="{D4861B16-CBA4-A3BA-92C5-E36B37E718A0}"/>
              </a:ext>
            </a:extLst>
          </p:cNvPr>
          <p:cNvSpPr txBox="1"/>
          <p:nvPr/>
        </p:nvSpPr>
        <p:spPr>
          <a:xfrm>
            <a:off x="149643" y="4011425"/>
            <a:ext cx="2262947" cy="430056"/>
          </a:xfrm>
          <a:prstGeom prst="rect">
            <a:avLst/>
          </a:prstGeom>
          <a:noFill/>
        </p:spPr>
        <p:txBody>
          <a:bodyPr wrap="none" lIns="0" tIns="0" rIns="0" bIns="0" rtlCol="0">
            <a:noAutofit/>
          </a:bodyPr>
          <a:lstStyle/>
          <a:p>
            <a:pPr marL="285750" marR="0" indent="-285750" algn="l" defTabSz="914400" eaLnBrk="1" fontAlgn="auto" latinLnBrk="0" hangingPunct="1">
              <a:spcBef>
                <a:spcPts val="0"/>
              </a:spcBef>
              <a:spcAft>
                <a:spcPts val="0"/>
              </a:spcAft>
              <a:buClrTx/>
              <a:buSzTx/>
              <a:buFont typeface="Wingdings" panose="05000000000000000000" pitchFamily="2" charset="2"/>
              <a:buChar char="ü"/>
              <a:tabLst/>
            </a:pPr>
            <a:r>
              <a:rPr lang="en-US" sz="1400" b="1" kern="0">
                <a:solidFill>
                  <a:srgbClr val="33CCFF"/>
                </a:solidFill>
              </a:rPr>
              <a:t>Leveraging</a:t>
            </a:r>
            <a:r>
              <a:rPr kumimoji="0" lang="en-US" sz="1400" b="0" i="0" u="none" strike="noStrike" kern="0" cap="none" spc="0" normalizeH="0" baseline="0" noProof="0">
                <a:ln>
                  <a:noFill/>
                </a:ln>
                <a:solidFill>
                  <a:schemeClr val="bg1"/>
                </a:solidFill>
                <a:effectLst/>
                <a:uLnTx/>
                <a:uFillTx/>
              </a:rPr>
              <a:t> of </a:t>
            </a:r>
            <a:r>
              <a:rPr lang="en-US" sz="1400" kern="0">
                <a:solidFill>
                  <a:schemeClr val="bg1"/>
                </a:solidFill>
              </a:rPr>
              <a:t>Historical </a:t>
            </a:r>
          </a:p>
          <a:p>
            <a:pPr marR="0" algn="l" defTabSz="914400" eaLnBrk="1" fontAlgn="auto" latinLnBrk="0" hangingPunct="1">
              <a:spcBef>
                <a:spcPts val="0"/>
              </a:spcBef>
              <a:spcAft>
                <a:spcPts val="0"/>
              </a:spcAft>
              <a:buClrTx/>
              <a:buSzTx/>
              <a:tabLst/>
            </a:pPr>
            <a:r>
              <a:rPr lang="en-US" sz="1400" kern="0">
                <a:solidFill>
                  <a:schemeClr val="bg1"/>
                </a:solidFill>
              </a:rPr>
              <a:t>      Requirements in a </a:t>
            </a:r>
          </a:p>
          <a:p>
            <a:pPr marR="0" algn="l" defTabSz="914400" eaLnBrk="1" fontAlgn="auto" latinLnBrk="0" hangingPunct="1">
              <a:spcBef>
                <a:spcPts val="0"/>
              </a:spcBef>
              <a:spcAft>
                <a:spcPts val="0"/>
              </a:spcAft>
              <a:buClrTx/>
              <a:buSzTx/>
              <a:tabLst/>
            </a:pPr>
            <a:r>
              <a:rPr lang="en-US" sz="1400" kern="0">
                <a:solidFill>
                  <a:schemeClr val="bg1"/>
                </a:solidFill>
              </a:rPr>
              <a:t>      Knowledge Base</a:t>
            </a:r>
          </a:p>
          <a:p>
            <a:pPr marR="0" algn="l" defTabSz="914400" eaLnBrk="1" fontAlgn="auto" latinLnBrk="0" hangingPunct="1">
              <a:spcBef>
                <a:spcPts val="0"/>
              </a:spcBef>
              <a:spcAft>
                <a:spcPts val="0"/>
              </a:spcAft>
              <a:buClrTx/>
              <a:buSzTx/>
              <a:tabLst/>
            </a:pPr>
            <a:endParaRPr kumimoji="0" lang="en-US" sz="1400" b="0" i="0" u="none" strike="noStrike" kern="0" cap="none" spc="0" normalizeH="0" baseline="0" noProof="0">
              <a:ln>
                <a:noFill/>
              </a:ln>
              <a:solidFill>
                <a:schemeClr val="bg1"/>
              </a:solidFill>
              <a:effectLst/>
              <a:uLnTx/>
              <a:uFillTx/>
            </a:endParaRPr>
          </a:p>
        </p:txBody>
      </p:sp>
      <p:pic>
        <p:nvPicPr>
          <p:cNvPr id="24" name="Graphic 23">
            <a:extLst>
              <a:ext uri="{FF2B5EF4-FFF2-40B4-BE49-F238E27FC236}">
                <a16:creationId xmlns:a16="http://schemas.microsoft.com/office/drawing/2014/main" id="{2A07023C-D76C-7CED-6D1F-1CA2FE43CB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8119" y="2920435"/>
            <a:ext cx="594360" cy="594360"/>
          </a:xfrm>
          <a:prstGeom prst="rect">
            <a:avLst/>
          </a:prstGeom>
        </p:spPr>
      </p:pic>
      <p:pic>
        <p:nvPicPr>
          <p:cNvPr id="26" name="Graphic 25">
            <a:extLst>
              <a:ext uri="{FF2B5EF4-FFF2-40B4-BE49-F238E27FC236}">
                <a16:creationId xmlns:a16="http://schemas.microsoft.com/office/drawing/2014/main" id="{5E33A040-85C7-4CBF-A8F3-FC38E5DB03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3257" y="4078370"/>
            <a:ext cx="594360" cy="594360"/>
          </a:xfrm>
          <a:prstGeom prst="rect">
            <a:avLst/>
          </a:prstGeom>
        </p:spPr>
      </p:pic>
      <p:sp>
        <p:nvSpPr>
          <p:cNvPr id="27" name="Action Button: Go Forward or Next 26">
            <a:hlinkClick r:id="rId10" highlightClick="1"/>
            <a:extLst>
              <a:ext uri="{FF2B5EF4-FFF2-40B4-BE49-F238E27FC236}">
                <a16:creationId xmlns:a16="http://schemas.microsoft.com/office/drawing/2014/main" id="{5352FEE8-C27F-0E09-5BF2-D1BA95250D56}"/>
              </a:ext>
            </a:extLst>
          </p:cNvPr>
          <p:cNvSpPr/>
          <p:nvPr/>
        </p:nvSpPr>
        <p:spPr>
          <a:xfrm>
            <a:off x="9801038" y="4738520"/>
            <a:ext cx="1042416" cy="1042416"/>
          </a:xfrm>
          <a:prstGeom prst="actionButtonForwardNext">
            <a:avLst/>
          </a:prstGeom>
          <a:solidFill>
            <a:schemeClr val="bg1">
              <a:lumMod val="8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68282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0"/>
            <a:ext cx="6177963" cy="6170613"/>
          </a:xfrm>
          <a:prstGeom prst="rect">
            <a:avLst/>
          </a:prstGeom>
          <a:solidFill>
            <a:srgbClr val="00808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 name="TextBox 1">
            <a:extLst>
              <a:ext uri="{FF2B5EF4-FFF2-40B4-BE49-F238E27FC236}">
                <a16:creationId xmlns:a16="http://schemas.microsoft.com/office/drawing/2014/main" id="{E94F3817-6482-2997-AC07-44F6AB50F67D}"/>
              </a:ext>
            </a:extLst>
          </p:cNvPr>
          <p:cNvSpPr txBox="1"/>
          <p:nvPr/>
        </p:nvSpPr>
        <p:spPr>
          <a:xfrm>
            <a:off x="88172" y="92440"/>
            <a:ext cx="5790114" cy="41133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a:ln>
                  <a:noFill/>
                </a:ln>
                <a:solidFill>
                  <a:srgbClr val="33CCFF"/>
                </a:solidFill>
                <a:effectLst/>
                <a:uLnTx/>
                <a:uFillTx/>
              </a:rPr>
              <a:t>Requirement Quality and Feasibility </a:t>
            </a:r>
            <a:r>
              <a:rPr kumimoji="0" lang="en-US" sz="2800" b="1" i="0" u="none" strike="noStrike" kern="0" cap="none" spc="0" normalizeH="0" baseline="0" noProof="0">
                <a:ln>
                  <a:noFill/>
                </a:ln>
                <a:solidFill>
                  <a:schemeClr val="bg1"/>
                </a:solidFill>
                <a:effectLst/>
                <a:uLnTx/>
                <a:uFillTx/>
              </a:rPr>
              <a:t>Evaluation</a:t>
            </a:r>
          </a:p>
        </p:txBody>
      </p:sp>
      <p:sp>
        <p:nvSpPr>
          <p:cNvPr id="3" name="TextBox 2">
            <a:extLst>
              <a:ext uri="{FF2B5EF4-FFF2-40B4-BE49-F238E27FC236}">
                <a16:creationId xmlns:a16="http://schemas.microsoft.com/office/drawing/2014/main" id="{3E1E6670-C58B-0ECD-2ABF-933AAECF6FDB}"/>
              </a:ext>
            </a:extLst>
          </p:cNvPr>
          <p:cNvSpPr txBox="1"/>
          <p:nvPr/>
        </p:nvSpPr>
        <p:spPr>
          <a:xfrm>
            <a:off x="88172" y="1111041"/>
            <a:ext cx="6020635" cy="136040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As new requirements come in, often abstract and open to interpretation, teams need a reliable assistant that can quickly and effectively analyze the quality parameters of each requirement. Additionally, it should be capable of leveraging technical expertise to assess the feasibility of implementing these requirements, ensuring that teams can make informed decisions with greater confidence and efficiency.</a:t>
            </a:r>
          </a:p>
        </p:txBody>
      </p:sp>
      <p:sp>
        <p:nvSpPr>
          <p:cNvPr id="5" name="TextBox 4">
            <a:extLst>
              <a:ext uri="{FF2B5EF4-FFF2-40B4-BE49-F238E27FC236}">
                <a16:creationId xmlns:a16="http://schemas.microsoft.com/office/drawing/2014/main" id="{BF15649D-9433-4B09-0106-E51423BC4D4C}"/>
              </a:ext>
            </a:extLst>
          </p:cNvPr>
          <p:cNvSpPr txBox="1"/>
          <p:nvPr/>
        </p:nvSpPr>
        <p:spPr>
          <a:xfrm>
            <a:off x="88172" y="2587484"/>
            <a:ext cx="5878675" cy="423797"/>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Our Gen AI-driven solution applies the standard requirement quality check practices and historical project knowledge to derive the scores.</a:t>
            </a:r>
          </a:p>
        </p:txBody>
      </p:sp>
      <p:sp>
        <p:nvSpPr>
          <p:cNvPr id="7" name="TextBox 6">
            <a:extLst>
              <a:ext uri="{FF2B5EF4-FFF2-40B4-BE49-F238E27FC236}">
                <a16:creationId xmlns:a16="http://schemas.microsoft.com/office/drawing/2014/main" id="{336976B2-869B-449C-310D-5D57310FCFDC}"/>
              </a:ext>
            </a:extLst>
          </p:cNvPr>
          <p:cNvSpPr txBox="1"/>
          <p:nvPr/>
        </p:nvSpPr>
        <p:spPr>
          <a:xfrm>
            <a:off x="149642" y="3421691"/>
            <a:ext cx="2186301" cy="868046"/>
          </a:xfrm>
          <a:prstGeom prst="rect">
            <a:avLst/>
          </a:prstGeom>
          <a:noFill/>
        </p:spPr>
        <p:txBody>
          <a:bodyPr wrap="none" lIns="0" tIns="0" rIns="0" bIns="0" rtlCol="0">
            <a:noAutofit/>
          </a:bodyPr>
          <a:lstStyle/>
          <a:p>
            <a:pPr marL="285750" marR="0" indent="-285750" algn="l" defTabSz="914400" eaLnBrk="1" fontAlgn="auto" latinLnBrk="0" hangingPunct="1">
              <a:spcBef>
                <a:spcPts val="0"/>
              </a:spcBef>
              <a:spcAft>
                <a:spcPts val="0"/>
              </a:spcAft>
              <a:buClrTx/>
              <a:buSzTx/>
              <a:buFont typeface="Wingdings" panose="05000000000000000000" pitchFamily="2" charset="2"/>
              <a:buChar char="ü"/>
              <a:tabLst/>
            </a:pPr>
            <a:r>
              <a:rPr kumimoji="0" lang="en-US" sz="1400" b="1" i="0" u="none" strike="noStrike" kern="0" cap="none" spc="0" normalizeH="0" baseline="0" noProof="0">
                <a:ln>
                  <a:noFill/>
                </a:ln>
                <a:solidFill>
                  <a:srgbClr val="33CCFF"/>
                </a:solidFill>
                <a:effectLst/>
                <a:uLnTx/>
                <a:uFillTx/>
              </a:rPr>
              <a:t>Reduction </a:t>
            </a:r>
            <a:r>
              <a:rPr lang="en-US" sz="1400" kern="0">
                <a:solidFill>
                  <a:schemeClr val="bg1"/>
                </a:solidFill>
              </a:rPr>
              <a:t>in Cognitive </a:t>
            </a:r>
          </a:p>
          <a:p>
            <a:pPr marR="0" algn="l" defTabSz="914400" eaLnBrk="1" fontAlgn="auto" latinLnBrk="0" hangingPunct="1">
              <a:spcBef>
                <a:spcPts val="0"/>
              </a:spcBef>
              <a:spcAft>
                <a:spcPts val="0"/>
              </a:spcAft>
              <a:buClrTx/>
              <a:buSzTx/>
              <a:tabLst/>
            </a:pPr>
            <a:r>
              <a:rPr lang="en-US" sz="1400" kern="0">
                <a:solidFill>
                  <a:schemeClr val="bg1"/>
                </a:solidFill>
              </a:rPr>
              <a:t>      Burden for Teams to </a:t>
            </a:r>
          </a:p>
          <a:p>
            <a:pPr marR="0" algn="l" defTabSz="914400" eaLnBrk="1" fontAlgn="auto" latinLnBrk="0" hangingPunct="1">
              <a:spcBef>
                <a:spcPts val="0"/>
              </a:spcBef>
              <a:spcAft>
                <a:spcPts val="0"/>
              </a:spcAft>
              <a:buClrTx/>
              <a:buSzTx/>
              <a:tabLst/>
            </a:pPr>
            <a:r>
              <a:rPr lang="en-US" sz="1400" kern="0">
                <a:solidFill>
                  <a:schemeClr val="bg1"/>
                </a:solidFill>
              </a:rPr>
              <a:t>      determine requirement </a:t>
            </a:r>
          </a:p>
          <a:p>
            <a:pPr marR="0" algn="l" defTabSz="914400" eaLnBrk="1" fontAlgn="auto" latinLnBrk="0" hangingPunct="1">
              <a:spcBef>
                <a:spcPts val="0"/>
              </a:spcBef>
              <a:spcAft>
                <a:spcPts val="0"/>
              </a:spcAft>
              <a:buClrTx/>
              <a:buSzTx/>
              <a:tabLst/>
            </a:pPr>
            <a:r>
              <a:rPr lang="en-US" sz="1400" kern="0">
                <a:solidFill>
                  <a:schemeClr val="bg1"/>
                </a:solidFill>
              </a:rPr>
              <a:t>      solutioning</a:t>
            </a:r>
            <a:endParaRPr kumimoji="0" lang="en-US" sz="1400" b="0" i="0" u="none" strike="noStrike" kern="0" cap="none" spc="0" normalizeH="0" baseline="0" noProof="0">
              <a:ln>
                <a:noFill/>
              </a:ln>
              <a:solidFill>
                <a:schemeClr val="bg1"/>
              </a:solidFill>
              <a:effectLst/>
              <a:uLnTx/>
              <a:uFillTx/>
            </a:endParaRPr>
          </a:p>
        </p:txBody>
      </p:sp>
      <p:sp>
        <p:nvSpPr>
          <p:cNvPr id="8" name="TextBox 7">
            <a:extLst>
              <a:ext uri="{FF2B5EF4-FFF2-40B4-BE49-F238E27FC236}">
                <a16:creationId xmlns:a16="http://schemas.microsoft.com/office/drawing/2014/main" id="{10894DF0-F496-3A30-3A22-88820DDEDC2C}"/>
              </a:ext>
            </a:extLst>
          </p:cNvPr>
          <p:cNvSpPr txBox="1"/>
          <p:nvPr/>
        </p:nvSpPr>
        <p:spPr>
          <a:xfrm>
            <a:off x="2867965" y="3421691"/>
            <a:ext cx="2449386" cy="707712"/>
          </a:xfrm>
          <a:prstGeom prst="rect">
            <a:avLst/>
          </a:prstGeom>
          <a:noFill/>
        </p:spPr>
        <p:txBody>
          <a:bodyPr wrap="none" lIns="0" tIns="0" rIns="0" bIns="0" rtlCol="0">
            <a:noAutofit/>
          </a:bodyPr>
          <a:lstStyle/>
          <a:p>
            <a:pPr marL="285750" marR="0" indent="-285750" algn="l" defTabSz="914400" eaLnBrk="1" fontAlgn="auto" latinLnBrk="0" hangingPunct="1">
              <a:spcBef>
                <a:spcPts val="0"/>
              </a:spcBef>
              <a:spcAft>
                <a:spcPts val="0"/>
              </a:spcAft>
              <a:buClrTx/>
              <a:buSzTx/>
              <a:buFont typeface="Wingdings" panose="05000000000000000000" pitchFamily="2" charset="2"/>
              <a:buChar char="ü"/>
              <a:tabLst/>
            </a:pPr>
            <a:r>
              <a:rPr kumimoji="0" lang="en-US" sz="1400" b="1" i="0" u="none" strike="noStrike" kern="0" cap="none" spc="0" normalizeH="0" baseline="0" noProof="0">
                <a:ln>
                  <a:noFill/>
                </a:ln>
                <a:solidFill>
                  <a:srgbClr val="33CCFF"/>
                </a:solidFill>
                <a:effectLst/>
                <a:uLnTx/>
                <a:uFillTx/>
              </a:rPr>
              <a:t>Immediate flagging </a:t>
            </a:r>
            <a:r>
              <a:rPr lang="en-US" sz="1400" kern="0">
                <a:solidFill>
                  <a:schemeClr val="bg1"/>
                </a:solidFill>
              </a:rPr>
              <a:t>of low </a:t>
            </a:r>
          </a:p>
          <a:p>
            <a:pPr marR="0" algn="l" defTabSz="914400" eaLnBrk="1" fontAlgn="auto" latinLnBrk="0" hangingPunct="1">
              <a:spcBef>
                <a:spcPts val="0"/>
              </a:spcBef>
              <a:spcAft>
                <a:spcPts val="0"/>
              </a:spcAft>
              <a:buClrTx/>
              <a:buSzTx/>
              <a:tabLst/>
            </a:pPr>
            <a:r>
              <a:rPr lang="en-US" sz="1400" kern="0">
                <a:solidFill>
                  <a:schemeClr val="bg1"/>
                </a:solidFill>
              </a:rPr>
              <a:t>      quality, or incomplete </a:t>
            </a:r>
          </a:p>
          <a:p>
            <a:pPr marR="0" algn="l" defTabSz="914400" eaLnBrk="1" fontAlgn="auto" latinLnBrk="0" hangingPunct="1">
              <a:spcBef>
                <a:spcPts val="0"/>
              </a:spcBef>
              <a:spcAft>
                <a:spcPts val="0"/>
              </a:spcAft>
              <a:buClrTx/>
              <a:buSzTx/>
              <a:tabLst/>
            </a:pPr>
            <a:r>
              <a:rPr lang="en-US" sz="1400" kern="0">
                <a:solidFill>
                  <a:schemeClr val="bg1"/>
                </a:solidFill>
              </a:rPr>
              <a:t>      requirements with evidence</a:t>
            </a:r>
            <a:endParaRPr kumimoji="0" lang="en-US" sz="1400" b="0" i="0" u="none" strike="noStrike" kern="0" cap="none" spc="0" normalizeH="0" baseline="0" noProof="0">
              <a:ln>
                <a:noFill/>
              </a:ln>
              <a:solidFill>
                <a:schemeClr val="bg1"/>
              </a:solidFill>
              <a:effectLst/>
              <a:uLnTx/>
              <a:uFillTx/>
            </a:endParaRPr>
          </a:p>
        </p:txBody>
      </p:sp>
      <p:pic>
        <p:nvPicPr>
          <p:cNvPr id="10" name="Picture 9">
            <a:extLst>
              <a:ext uri="{FF2B5EF4-FFF2-40B4-BE49-F238E27FC236}">
                <a16:creationId xmlns:a16="http://schemas.microsoft.com/office/drawing/2014/main" id="{64B532EC-78A7-3B6C-C7E7-D198794338E3}"/>
              </a:ext>
            </a:extLst>
          </p:cNvPr>
          <p:cNvPicPr>
            <a:picLocks noChangeAspect="1"/>
          </p:cNvPicPr>
          <p:nvPr/>
        </p:nvPicPr>
        <p:blipFill rotWithShape="1">
          <a:blip r:embed="rId2"/>
          <a:srcRect l="3106" r="2139"/>
          <a:stretch/>
        </p:blipFill>
        <p:spPr>
          <a:xfrm>
            <a:off x="6266135" y="1685101"/>
            <a:ext cx="4622141" cy="2330938"/>
          </a:xfrm>
          <a:prstGeom prst="roundRect">
            <a:avLst>
              <a:gd name="adj" fmla="val 2492"/>
            </a:avLst>
          </a:prstGeom>
          <a:ln>
            <a:solidFill>
              <a:srgbClr val="551151"/>
            </a:solidFill>
          </a:ln>
        </p:spPr>
      </p:pic>
      <p:pic>
        <p:nvPicPr>
          <p:cNvPr id="12" name="Graphic 11">
            <a:extLst>
              <a:ext uri="{FF2B5EF4-FFF2-40B4-BE49-F238E27FC236}">
                <a16:creationId xmlns:a16="http://schemas.microsoft.com/office/drawing/2014/main" id="{CDDAA864-9ADA-2601-E019-2147D70CA8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2487" y="3421691"/>
            <a:ext cx="594360" cy="594360"/>
          </a:xfrm>
          <a:prstGeom prst="rect">
            <a:avLst/>
          </a:prstGeom>
        </p:spPr>
      </p:pic>
      <p:pic>
        <p:nvPicPr>
          <p:cNvPr id="13" name="Picture 4" descr="Bosch logo vector, logo Bosch in .EPS format">
            <a:extLst>
              <a:ext uri="{FF2B5EF4-FFF2-40B4-BE49-F238E27FC236}">
                <a16:creationId xmlns:a16="http://schemas.microsoft.com/office/drawing/2014/main" id="{E9D593C6-C262-D8B6-2A08-CC3A68961F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008" b="38387"/>
          <a:stretch/>
        </p:blipFill>
        <p:spPr bwMode="auto">
          <a:xfrm>
            <a:off x="9150737" y="92440"/>
            <a:ext cx="1737539" cy="427522"/>
          </a:xfrm>
          <a:prstGeom prst="roundRect">
            <a:avLst>
              <a:gd name="adj" fmla="val 10110"/>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96875F8-EAEB-3B1F-FFC0-CE3A984BEB15}"/>
              </a:ext>
            </a:extLst>
          </p:cNvPr>
          <p:cNvSpPr/>
          <p:nvPr/>
        </p:nvSpPr>
        <p:spPr>
          <a:xfrm>
            <a:off x="585907" y="5294507"/>
            <a:ext cx="4883204" cy="676195"/>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6" name="Graphic 15">
            <a:extLst>
              <a:ext uri="{FF2B5EF4-FFF2-40B4-BE49-F238E27FC236}">
                <a16:creationId xmlns:a16="http://schemas.microsoft.com/office/drawing/2014/main" id="{34E75AFC-5EBB-749E-8EEE-EE364C42A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91079" y="3478367"/>
            <a:ext cx="594360" cy="594360"/>
          </a:xfrm>
          <a:prstGeom prst="rect">
            <a:avLst/>
          </a:prstGeom>
        </p:spPr>
      </p:pic>
      <p:sp>
        <p:nvSpPr>
          <p:cNvPr id="18" name="Action Button: Go Forward or Next 17">
            <a:hlinkClick r:id="rId8" highlightClick="1"/>
            <a:extLst>
              <a:ext uri="{FF2B5EF4-FFF2-40B4-BE49-F238E27FC236}">
                <a16:creationId xmlns:a16="http://schemas.microsoft.com/office/drawing/2014/main" id="{DE6C2B88-BFE5-BEDB-374E-155B271AC6BB}"/>
              </a:ext>
            </a:extLst>
          </p:cNvPr>
          <p:cNvSpPr/>
          <p:nvPr/>
        </p:nvSpPr>
        <p:spPr>
          <a:xfrm>
            <a:off x="9801038" y="4738520"/>
            <a:ext cx="1042416" cy="1042416"/>
          </a:xfrm>
          <a:prstGeom prst="actionButtonForwardNext">
            <a:avLst/>
          </a:prstGeom>
          <a:solidFill>
            <a:schemeClr val="bg1">
              <a:lumMod val="8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2230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0"/>
            <a:ext cx="6177963" cy="6170613"/>
          </a:xfrm>
          <a:prstGeom prst="rect">
            <a:avLst/>
          </a:prstGeom>
          <a:solidFill>
            <a:srgbClr val="00808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 name="TextBox 1">
            <a:extLst>
              <a:ext uri="{FF2B5EF4-FFF2-40B4-BE49-F238E27FC236}">
                <a16:creationId xmlns:a16="http://schemas.microsoft.com/office/drawing/2014/main" id="{E94F3817-6482-2997-AC07-44F6AB50F67D}"/>
              </a:ext>
            </a:extLst>
          </p:cNvPr>
          <p:cNvSpPr txBox="1"/>
          <p:nvPr/>
        </p:nvSpPr>
        <p:spPr>
          <a:xfrm>
            <a:off x="88172" y="92440"/>
            <a:ext cx="5736326" cy="41133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a:ln>
                  <a:noFill/>
                </a:ln>
                <a:solidFill>
                  <a:srgbClr val="33CCFF"/>
                </a:solidFill>
                <a:effectLst/>
                <a:uLnTx/>
                <a:uFillTx/>
              </a:rPr>
              <a:t>MIDAS: </a:t>
            </a:r>
            <a:r>
              <a:rPr lang="en-US" sz="2800" b="1" kern="0">
                <a:solidFill>
                  <a:schemeClr val="bg1"/>
                </a:solidFill>
              </a:rPr>
              <a:t>Requirement</a:t>
            </a:r>
            <a:r>
              <a:rPr kumimoji="0" lang="en-US" sz="2800" b="1" i="0" u="none" strike="noStrike" kern="0" cap="none" spc="0" normalizeH="0" baseline="0" noProof="0">
                <a:ln>
                  <a:noFill/>
                </a:ln>
                <a:solidFill>
                  <a:schemeClr val="bg1"/>
                </a:solidFill>
                <a:effectLst/>
                <a:uLnTx/>
                <a:uFillTx/>
              </a:rPr>
              <a:t> Quality Assist</a:t>
            </a:r>
          </a:p>
        </p:txBody>
      </p:sp>
      <p:pic>
        <p:nvPicPr>
          <p:cNvPr id="5" name="Picture 4">
            <a:extLst>
              <a:ext uri="{FF2B5EF4-FFF2-40B4-BE49-F238E27FC236}">
                <a16:creationId xmlns:a16="http://schemas.microsoft.com/office/drawing/2014/main" id="{7C3B3402-E837-BCF7-CEDB-B7F3B603E22A}"/>
              </a:ext>
            </a:extLst>
          </p:cNvPr>
          <p:cNvPicPr>
            <a:picLocks noChangeAspect="1"/>
          </p:cNvPicPr>
          <p:nvPr/>
        </p:nvPicPr>
        <p:blipFill>
          <a:blip r:embed="rId3"/>
          <a:stretch>
            <a:fillRect/>
          </a:stretch>
        </p:blipFill>
        <p:spPr>
          <a:xfrm>
            <a:off x="9917423" y="92440"/>
            <a:ext cx="964030" cy="320515"/>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91C8250F-7F84-0B87-9AC6-8741F05A37E1}"/>
              </a:ext>
            </a:extLst>
          </p:cNvPr>
          <p:cNvSpPr txBox="1"/>
          <p:nvPr/>
        </p:nvSpPr>
        <p:spPr>
          <a:xfrm>
            <a:off x="78663" y="1147773"/>
            <a:ext cx="6099300" cy="163475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Unclear requirements lead to misalignment, costly rework, and delays. Manual validation is slow, error-prone, and inefficient, increasing project risks. A structured, automated approach is needed to enhance clarity and efficiency.</a:t>
            </a:r>
          </a:p>
          <a:p>
            <a:pPr marR="0" algn="l" defTabSz="914400" eaLnBrk="1" fontAlgn="auto" latinLnBrk="0" hangingPunct="1">
              <a:spcBef>
                <a:spcPts val="500"/>
              </a:spcBef>
              <a:spcAft>
                <a:spcPts val="0"/>
              </a:spcAft>
              <a:buClrTx/>
              <a:buSzTx/>
              <a:buFontTx/>
              <a:buNone/>
              <a:tabLst/>
            </a:pPr>
            <a:endParaRPr lang="en-US" sz="1400" kern="0">
              <a:solidFill>
                <a:schemeClr val="bg1"/>
              </a:solidFill>
            </a:endParaRPr>
          </a:p>
          <a:p>
            <a:pPr fontAlgn="auto">
              <a:spcBef>
                <a:spcPts val="500"/>
              </a:spcBef>
              <a:spcAft>
                <a:spcPts val="0"/>
              </a:spcAft>
            </a:pPr>
            <a:r>
              <a:rPr lang="en-US" sz="1400">
                <a:solidFill>
                  <a:schemeClr val="bg1"/>
                </a:solidFill>
                <a:ea typeface="+mn-lt"/>
                <a:cs typeface="+mn-lt"/>
              </a:rPr>
              <a:t>RQA automates requirement quality assessment in the SDLC by converting natural language into formal specifications and providing the ability for automated analysis and feedback to improve clarity, consistency, and verifiability.</a:t>
            </a:r>
          </a:p>
          <a:p>
            <a:pPr marR="0" algn="l"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chemeClr val="bg1"/>
              </a:solidFill>
              <a:effectLst/>
              <a:uLnTx/>
              <a:uFillTx/>
            </a:endParaRPr>
          </a:p>
        </p:txBody>
      </p:sp>
      <p:pic>
        <p:nvPicPr>
          <p:cNvPr id="7" name="Picture 6">
            <a:extLst>
              <a:ext uri="{FF2B5EF4-FFF2-40B4-BE49-F238E27FC236}">
                <a16:creationId xmlns:a16="http://schemas.microsoft.com/office/drawing/2014/main" id="{01F7C8F0-747A-9BD7-CF38-F886A3B9D303}"/>
              </a:ext>
            </a:extLst>
          </p:cNvPr>
          <p:cNvPicPr>
            <a:picLocks noChangeAspect="1"/>
          </p:cNvPicPr>
          <p:nvPr/>
        </p:nvPicPr>
        <p:blipFill rotWithShape="1">
          <a:blip r:embed="rId4"/>
          <a:srcRect l="3598" r="4622"/>
          <a:stretch/>
        </p:blipFill>
        <p:spPr>
          <a:xfrm>
            <a:off x="6256626" y="3112867"/>
            <a:ext cx="4600671" cy="2438168"/>
          </a:xfrm>
          <a:prstGeom prst="roundRect">
            <a:avLst>
              <a:gd name="adj" fmla="val 5675"/>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7D75C03-452C-6DA0-63B4-22F754C2A823}"/>
              </a:ext>
            </a:extLst>
          </p:cNvPr>
          <p:cNvPicPr>
            <a:picLocks noChangeAspect="1"/>
          </p:cNvPicPr>
          <p:nvPr/>
        </p:nvPicPr>
        <p:blipFill>
          <a:blip r:embed="rId5"/>
          <a:stretch>
            <a:fillRect/>
          </a:stretch>
        </p:blipFill>
        <p:spPr>
          <a:xfrm>
            <a:off x="6266135" y="412955"/>
            <a:ext cx="4278620" cy="2830156"/>
          </a:xfrm>
          <a:prstGeom prst="roundRect">
            <a:avLst>
              <a:gd name="adj" fmla="val 5675"/>
            </a:avLst>
          </a:prstGeom>
          <a:effectLst>
            <a:outerShdw blurRad="50800" dist="38100" dir="2700000" algn="tl" rotWithShape="0">
              <a:prstClr val="black">
                <a:alpha val="40000"/>
              </a:prstClr>
            </a:outerShdw>
          </a:effectLst>
        </p:spPr>
      </p:pic>
      <p:sp>
        <p:nvSpPr>
          <p:cNvPr id="8" name="Action Button: Go Forward or Next 7">
            <a:hlinkClick r:id="" action="ppaction://noaction" highlightClick="1"/>
            <a:extLst>
              <a:ext uri="{FF2B5EF4-FFF2-40B4-BE49-F238E27FC236}">
                <a16:creationId xmlns:a16="http://schemas.microsoft.com/office/drawing/2014/main" id="{44140ED5-CAD1-8027-91C1-A908F3BE43A5}"/>
              </a:ext>
            </a:extLst>
          </p:cNvPr>
          <p:cNvSpPr/>
          <p:nvPr/>
        </p:nvSpPr>
        <p:spPr>
          <a:xfrm>
            <a:off x="9917423" y="5029827"/>
            <a:ext cx="1042416" cy="1042416"/>
          </a:xfrm>
          <a:prstGeom prst="actionButtonForwardNext">
            <a:avLst/>
          </a:prstGeom>
          <a:solidFill>
            <a:schemeClr val="bg1">
              <a:lumMod val="85000"/>
            </a:schemeClr>
          </a:solidFill>
          <a:ln w="9525" cap="flat" cmpd="sng" algn="ctr">
            <a:noFill/>
            <a:prstDash val="solid"/>
          </a:ln>
          <a:effectLst/>
        </p:spPr>
        <p:txBody>
          <a:bodyPr rtlCol="0" anchor="ctr"/>
          <a:lstStyle/>
          <a:p>
            <a:pPr algn="ctr" fontAlgn="auto">
              <a:spcBef>
                <a:spcPts val="0"/>
              </a:spcBef>
              <a:spcAft>
                <a:spcPts val="0"/>
              </a:spcAft>
            </a:pPr>
            <a:endParaRPr lang="en-US" kern="0">
              <a:solidFill>
                <a:srgbClr val="000000"/>
              </a:solidFill>
              <a:latin typeface="Bosch Office Sans"/>
            </a:endParaRPr>
          </a:p>
        </p:txBody>
      </p:sp>
      <p:sp>
        <p:nvSpPr>
          <p:cNvPr id="9" name="Rectangle: Rounded Corners 8">
            <a:extLst>
              <a:ext uri="{FF2B5EF4-FFF2-40B4-BE49-F238E27FC236}">
                <a16:creationId xmlns:a16="http://schemas.microsoft.com/office/drawing/2014/main" id="{435DE5F9-72B2-445B-56D9-0EE3668776C6}"/>
              </a:ext>
            </a:extLst>
          </p:cNvPr>
          <p:cNvSpPr/>
          <p:nvPr/>
        </p:nvSpPr>
        <p:spPr>
          <a:xfrm>
            <a:off x="585907" y="5294507"/>
            <a:ext cx="4883204" cy="676195"/>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21410121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8E26E7-981A-1103-F8BF-83B0B3D8FCA6}"/>
              </a:ext>
            </a:extLst>
          </p:cNvPr>
          <p:cNvSpPr/>
          <p:nvPr/>
        </p:nvSpPr>
        <p:spPr>
          <a:xfrm>
            <a:off x="0" y="0"/>
            <a:ext cx="6177963" cy="6170613"/>
          </a:xfrm>
          <a:prstGeom prst="rect">
            <a:avLst/>
          </a:prstGeom>
          <a:solidFill>
            <a:srgbClr val="00808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 name="TextBox 1">
            <a:extLst>
              <a:ext uri="{FF2B5EF4-FFF2-40B4-BE49-F238E27FC236}">
                <a16:creationId xmlns:a16="http://schemas.microsoft.com/office/drawing/2014/main" id="{E94F3817-6482-2997-AC07-44F6AB50F67D}"/>
              </a:ext>
            </a:extLst>
          </p:cNvPr>
          <p:cNvSpPr txBox="1"/>
          <p:nvPr/>
        </p:nvSpPr>
        <p:spPr>
          <a:xfrm>
            <a:off x="88172" y="92440"/>
            <a:ext cx="5790114" cy="87574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800" b="1" i="0" u="none" strike="noStrike" kern="0" cap="none" spc="0" normalizeH="0" baseline="0" noProof="0" err="1">
                <a:ln>
                  <a:noFill/>
                </a:ln>
                <a:solidFill>
                  <a:srgbClr val="33CCFF"/>
                </a:solidFill>
                <a:effectLst/>
                <a:uLnTx/>
                <a:uFillTx/>
              </a:rPr>
              <a:t>Autogen</a:t>
            </a:r>
            <a:r>
              <a:rPr kumimoji="0" lang="en-US" sz="2800" b="1" i="0" u="none" strike="noStrike" kern="0" cap="none" spc="0" normalizeH="0" baseline="0" noProof="0">
                <a:ln>
                  <a:noFill/>
                </a:ln>
                <a:solidFill>
                  <a:srgbClr val="33CCFF"/>
                </a:solidFill>
                <a:effectLst/>
                <a:uLnTx/>
                <a:uFillTx/>
              </a:rPr>
              <a:t> Agent: </a:t>
            </a:r>
            <a:r>
              <a:rPr kumimoji="0" lang="en-US" sz="2800" b="1" i="0" u="none" strike="noStrike" kern="0" cap="none" spc="0" normalizeH="0" baseline="0" noProof="0">
                <a:ln>
                  <a:noFill/>
                </a:ln>
                <a:solidFill>
                  <a:schemeClr val="bg1"/>
                </a:solidFill>
                <a:effectLst/>
                <a:uLnTx/>
                <a:uFillTx/>
              </a:rPr>
              <a:t>Test Specification Assistant</a:t>
            </a:r>
          </a:p>
        </p:txBody>
      </p:sp>
      <p:pic>
        <p:nvPicPr>
          <p:cNvPr id="2050" name="Picture 2" descr="Microsoft's AutoGen. A guide to code-executing agents | by Tereza Tizkova |  E2B — Cloud runtime for AI agents | Medium">
            <a:extLst>
              <a:ext uri="{FF2B5EF4-FFF2-40B4-BE49-F238E27FC236}">
                <a16:creationId xmlns:a16="http://schemas.microsoft.com/office/drawing/2014/main" id="{75422522-7374-3866-C059-5CEF8EEEF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03" b="26755"/>
          <a:stretch/>
        </p:blipFill>
        <p:spPr bwMode="auto">
          <a:xfrm>
            <a:off x="6249639" y="92440"/>
            <a:ext cx="1411299" cy="507147"/>
          </a:xfrm>
          <a:prstGeom prst="roundRect">
            <a:avLst>
              <a:gd name="adj" fmla="val 6958"/>
            </a:avLst>
          </a:prstGeom>
          <a:noFill/>
        </p:spPr>
      </p:pic>
      <p:sp>
        <p:nvSpPr>
          <p:cNvPr id="11" name="TextBox 10">
            <a:extLst>
              <a:ext uri="{FF2B5EF4-FFF2-40B4-BE49-F238E27FC236}">
                <a16:creationId xmlns:a16="http://schemas.microsoft.com/office/drawing/2014/main" id="{F48242C4-2FCC-D739-99FF-5E37CE4E6882}"/>
              </a:ext>
            </a:extLst>
          </p:cNvPr>
          <p:cNvSpPr txBox="1"/>
          <p:nvPr/>
        </p:nvSpPr>
        <p:spPr>
          <a:xfrm>
            <a:off x="78663" y="1206414"/>
            <a:ext cx="6095802" cy="163343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rPr>
              <a:t>Test specifications are manually created, leading to inconsistencies, high effort, and dependency on individual testers. This process is time-consuming, difficult to scale, and challenging to maintain as requirements evolve.</a:t>
            </a:r>
          </a:p>
          <a:p>
            <a:pPr marR="0" algn="l" defTabSz="914400" eaLnBrk="1" fontAlgn="auto" latinLnBrk="0" hangingPunct="1">
              <a:spcBef>
                <a:spcPts val="500"/>
              </a:spcBef>
              <a:spcAft>
                <a:spcPts val="0"/>
              </a:spcAft>
              <a:buClrTx/>
              <a:buSzTx/>
              <a:buFontTx/>
              <a:buNone/>
              <a:tabLst/>
            </a:pPr>
            <a:endParaRPr lang="en-US" sz="1400" kern="0">
              <a:solidFill>
                <a:schemeClr val="bg1"/>
              </a:solidFill>
            </a:endParaRPr>
          </a:p>
          <a:p>
            <a:pPr fontAlgn="auto">
              <a:spcBef>
                <a:spcPts val="500"/>
              </a:spcBef>
              <a:spcAft>
                <a:spcPts val="0"/>
              </a:spcAft>
            </a:pPr>
            <a:r>
              <a:rPr lang="en-US" sz="1400">
                <a:solidFill>
                  <a:schemeClr val="bg1"/>
                </a:solidFill>
                <a:ea typeface="+mn-lt"/>
                <a:cs typeface="+mn-lt"/>
              </a:rPr>
              <a:t>TSA will automate test specification creation by analyzing requirements, ensuring alignment with templates, project guidelines, and contextual data. It will enhance consistency, reduce manual effort, and dynamically update test cases as requirements evolve.</a:t>
            </a:r>
            <a:endParaRPr lang="en-US" sz="1400">
              <a:solidFill>
                <a:schemeClr val="bg1"/>
              </a:solidFill>
              <a:ea typeface="Calibri"/>
              <a:cs typeface="Calibri"/>
            </a:endParaRPr>
          </a:p>
          <a:p>
            <a:pPr marR="0" algn="l"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chemeClr val="bg1"/>
              </a:solidFill>
              <a:effectLst/>
              <a:uLnTx/>
              <a:uFillTx/>
            </a:endParaRPr>
          </a:p>
        </p:txBody>
      </p:sp>
      <p:pic>
        <p:nvPicPr>
          <p:cNvPr id="3" name="Picture 4" descr="Bosch logo vector, logo Bosch in .EPS format">
            <a:extLst>
              <a:ext uri="{FF2B5EF4-FFF2-40B4-BE49-F238E27FC236}">
                <a16:creationId xmlns:a16="http://schemas.microsoft.com/office/drawing/2014/main" id="{17B9BEA1-7E42-E596-8AC4-EE398249ED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008" b="38387"/>
          <a:stretch/>
        </p:blipFill>
        <p:spPr bwMode="auto">
          <a:xfrm>
            <a:off x="9143914" y="52628"/>
            <a:ext cx="1737539" cy="427522"/>
          </a:xfrm>
          <a:prstGeom prst="roundRect">
            <a:avLst>
              <a:gd name="adj" fmla="val 10110"/>
            </a:avLst>
          </a:prstGeom>
          <a:noFill/>
        </p:spPr>
      </p:pic>
      <p:pic>
        <p:nvPicPr>
          <p:cNvPr id="5" name="Picture 4" descr="A diagram of a process&#10;&#10;AI-generated content may be incorrect.">
            <a:extLst>
              <a:ext uri="{FF2B5EF4-FFF2-40B4-BE49-F238E27FC236}">
                <a16:creationId xmlns:a16="http://schemas.microsoft.com/office/drawing/2014/main" id="{D4E19BCA-7315-5087-42C4-51DA5FC5C04E}"/>
              </a:ext>
            </a:extLst>
          </p:cNvPr>
          <p:cNvPicPr>
            <a:picLocks noChangeAspect="1"/>
          </p:cNvPicPr>
          <p:nvPr/>
        </p:nvPicPr>
        <p:blipFill>
          <a:blip r:embed="rId5"/>
          <a:stretch>
            <a:fillRect/>
          </a:stretch>
        </p:blipFill>
        <p:spPr>
          <a:xfrm>
            <a:off x="6174465" y="1461091"/>
            <a:ext cx="4795160" cy="2599632"/>
          </a:xfrm>
          <a:prstGeom prst="rect">
            <a:avLst/>
          </a:prstGeom>
        </p:spPr>
      </p:pic>
      <p:sp>
        <p:nvSpPr>
          <p:cNvPr id="6" name="Rectangle: Rounded Corners 5">
            <a:extLst>
              <a:ext uri="{FF2B5EF4-FFF2-40B4-BE49-F238E27FC236}">
                <a16:creationId xmlns:a16="http://schemas.microsoft.com/office/drawing/2014/main" id="{7681D5B0-A1DE-9F08-C2D6-DDCA3FD14B30}"/>
              </a:ext>
            </a:extLst>
          </p:cNvPr>
          <p:cNvSpPr/>
          <p:nvPr/>
        </p:nvSpPr>
        <p:spPr>
          <a:xfrm>
            <a:off x="585907" y="5294507"/>
            <a:ext cx="4883204" cy="676195"/>
          </a:xfrm>
          <a:prstGeom prst="roundRect">
            <a:avLst>
              <a:gd name="adj" fmla="val 50000"/>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57093777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C3CBB9-A762-B344-D405-1AA7E51E2FB6}"/>
              </a:ext>
            </a:extLst>
          </p:cNvPr>
          <p:cNvSpPr/>
          <p:nvPr/>
        </p:nvSpPr>
        <p:spPr>
          <a:xfrm>
            <a:off x="11193" y="-14018"/>
            <a:ext cx="6628144" cy="6170415"/>
          </a:xfrm>
          <a:prstGeom prst="rect">
            <a:avLst/>
          </a:prstGeom>
          <a:solidFill>
            <a:srgbClr val="18837E"/>
          </a:solidFill>
          <a:ln w="9525" cap="flat" cmpd="sng" algn="ctr">
            <a:solidFill>
              <a:srgbClr val="3F136C"/>
            </a:solidFill>
            <a:prstDash val="solid"/>
          </a:ln>
          <a:effectLst/>
        </p:spPr>
        <p:txBody>
          <a:bodyPr rtlCol="0" anchor="ctr"/>
          <a:lstStyle/>
          <a:p>
            <a:pPr algn="ctr" defTabSz="914333"/>
            <a:endParaRPr lang="en-US" kern="0">
              <a:solidFill>
                <a:srgbClr val="000000"/>
              </a:solidFill>
              <a:latin typeface="Bosch Office Sans"/>
            </a:endParaRPr>
          </a:p>
        </p:txBody>
      </p:sp>
      <p:pic>
        <p:nvPicPr>
          <p:cNvPr id="12" name="Picture 11">
            <a:extLst>
              <a:ext uri="{FF2B5EF4-FFF2-40B4-BE49-F238E27FC236}">
                <a16:creationId xmlns:a16="http://schemas.microsoft.com/office/drawing/2014/main" id="{40DD4B96-28AE-9482-966E-FC64A7B36BFD}"/>
              </a:ext>
            </a:extLst>
          </p:cNvPr>
          <p:cNvPicPr>
            <a:picLocks noChangeAspect="1"/>
          </p:cNvPicPr>
          <p:nvPr/>
        </p:nvPicPr>
        <p:blipFill>
          <a:blip r:embed="rId3"/>
          <a:stretch>
            <a:fillRect/>
          </a:stretch>
        </p:blipFill>
        <p:spPr>
          <a:xfrm>
            <a:off x="6695966" y="302673"/>
            <a:ext cx="4243298" cy="5940626"/>
          </a:xfrm>
          <a:prstGeom prst="rect">
            <a:avLst/>
          </a:prstGeom>
        </p:spPr>
      </p:pic>
      <p:sp>
        <p:nvSpPr>
          <p:cNvPr id="22" name="Title 1">
            <a:extLst>
              <a:ext uri="{FF2B5EF4-FFF2-40B4-BE49-F238E27FC236}">
                <a16:creationId xmlns:a16="http://schemas.microsoft.com/office/drawing/2014/main" id="{5CFF962D-2CFE-70D5-12FE-524925FC8E57}"/>
              </a:ext>
            </a:extLst>
          </p:cNvPr>
          <p:cNvSpPr txBox="1">
            <a:spLocks/>
          </p:cNvSpPr>
          <p:nvPr/>
        </p:nvSpPr>
        <p:spPr>
          <a:xfrm>
            <a:off x="96340" y="605247"/>
            <a:ext cx="10596178" cy="28545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endParaRPr lang="en-US" sz="2000" b="1">
              <a:solidFill>
                <a:srgbClr val="18837E"/>
              </a:solidFill>
              <a:latin typeface="+mn-lt"/>
            </a:endParaRPr>
          </a:p>
        </p:txBody>
      </p:sp>
      <p:sp>
        <p:nvSpPr>
          <p:cNvPr id="23" name="Text Placeholder 2">
            <a:extLst>
              <a:ext uri="{FF2B5EF4-FFF2-40B4-BE49-F238E27FC236}">
                <a16:creationId xmlns:a16="http://schemas.microsoft.com/office/drawing/2014/main" id="{39708725-D5BA-CF1D-BB23-183FC105D7B5}"/>
              </a:ext>
            </a:extLst>
          </p:cNvPr>
          <p:cNvSpPr txBox="1">
            <a:spLocks/>
          </p:cNvSpPr>
          <p:nvPr/>
        </p:nvSpPr>
        <p:spPr>
          <a:xfrm>
            <a:off x="82012" y="112251"/>
            <a:ext cx="8195541" cy="492189"/>
          </a:xfrm>
          <a:prstGeom prst="rect">
            <a:avLst/>
          </a:prstGeom>
          <a:noFill/>
        </p:spPr>
        <p:txBody>
          <a:bodyPr vert="horz" lIns="0" tIns="0" rIns="0" bIns="0" rtlCol="0">
            <a:noAutofit/>
          </a:bodyPr>
          <a:lstStyle>
            <a:defPPr>
              <a:defRPr lang="de-DE"/>
            </a:defPPr>
            <a:lvl1pPr marL="251982" indent="-251982" defTabSz="914333" eaLnBrk="1" latinLnBrk="0" hangingPunct="1">
              <a:lnSpc>
                <a:spcPct val="89000"/>
              </a:lnSpc>
              <a:spcBef>
                <a:spcPts val="500"/>
              </a:spcBef>
              <a:buFont typeface="Wingdings 3" panose="05040102010807070707" pitchFamily="18" charset="2"/>
              <a:buNone/>
              <a:defRPr lang="de-DE" sz="2400" kern="0" baseline="0">
                <a:latin typeface="+mj-lt"/>
              </a:defRPr>
            </a:lvl1pPr>
            <a:lvl2pPr marL="507563" indent="-273580" defTabSz="914333" eaLnBrk="1" latinLnBrk="0" hangingPunct="1">
              <a:lnSpc>
                <a:spcPct val="103000"/>
              </a:lnSpc>
              <a:spcBef>
                <a:spcPts val="500"/>
              </a:spcBef>
              <a:buFont typeface="Wingdings 3" panose="05040102010807070707" pitchFamily="18" charset="2"/>
              <a:buChar char=""/>
              <a:defRPr sz="1600">
                <a:latin typeface="+mn-lt"/>
              </a:defRPr>
            </a:lvl2pPr>
            <a:lvl3pPr marL="730746" indent="-205185" defTabSz="914333" eaLnBrk="1" latinLnBrk="0" hangingPunct="1">
              <a:lnSpc>
                <a:spcPct val="102000"/>
              </a:lnSpc>
              <a:spcBef>
                <a:spcPts val="500"/>
              </a:spcBef>
              <a:buFont typeface="Bosch Office Sans" pitchFamily="2" charset="0"/>
              <a:buChar char="‒"/>
              <a:defRPr sz="1400">
                <a:latin typeface="+mn-lt"/>
              </a:defRPr>
            </a:lvl3pPr>
            <a:lvl4pPr marL="932331" indent="-183586" defTabSz="914333" eaLnBrk="1" latinLnBrk="0" hangingPunct="1">
              <a:lnSpc>
                <a:spcPct val="103000"/>
              </a:lnSpc>
              <a:spcBef>
                <a:spcPts val="500"/>
              </a:spcBef>
              <a:buFont typeface="Bosch Office Sans" pitchFamily="2" charset="0"/>
              <a:buChar char="‒"/>
              <a:defRPr sz="1300">
                <a:latin typeface="+mn-lt"/>
              </a:defRPr>
            </a:lvl4pPr>
            <a:lvl5pPr marL="932331" indent="-183586" defTabSz="914333" eaLnBrk="1" latinLnBrk="0" hangingPunct="1">
              <a:lnSpc>
                <a:spcPct val="103000"/>
              </a:lnSpc>
              <a:spcBef>
                <a:spcPts val="500"/>
              </a:spcBef>
              <a:buFont typeface="Bosch Office Sans" pitchFamily="2" charset="0"/>
              <a:buChar char="‒"/>
              <a:defRPr sz="13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pPr>
              <a:defRPr/>
            </a:pPr>
            <a:r>
              <a:rPr lang="en-US" sz="2800" b="1">
                <a:solidFill>
                  <a:srgbClr val="33CCFF"/>
                </a:solidFill>
                <a:latin typeface="+mn-lt"/>
              </a:rPr>
              <a:t>Hardware Component </a:t>
            </a:r>
            <a:r>
              <a:rPr lang="en-US" sz="2800" b="1">
                <a:solidFill>
                  <a:schemeClr val="bg1"/>
                </a:solidFill>
                <a:latin typeface="+mn-lt"/>
              </a:rPr>
              <a:t>Evaluation with </a:t>
            </a:r>
          </a:p>
          <a:p>
            <a:pPr>
              <a:defRPr/>
            </a:pPr>
            <a:r>
              <a:rPr lang="en-US" sz="2800" b="1" err="1">
                <a:solidFill>
                  <a:schemeClr val="bg1"/>
                </a:solidFill>
                <a:latin typeface="+mn-lt"/>
              </a:rPr>
              <a:t>GenAI</a:t>
            </a:r>
            <a:endParaRPr lang="it-IT" sz="3199" b="1">
              <a:solidFill>
                <a:schemeClr val="bg1"/>
              </a:solidFill>
              <a:latin typeface="+mn-lt"/>
            </a:endParaRPr>
          </a:p>
        </p:txBody>
      </p:sp>
      <p:sp>
        <p:nvSpPr>
          <p:cNvPr id="20" name="TextBox 19">
            <a:extLst>
              <a:ext uri="{FF2B5EF4-FFF2-40B4-BE49-F238E27FC236}">
                <a16:creationId xmlns:a16="http://schemas.microsoft.com/office/drawing/2014/main" id="{7973838B-D196-374B-DAC6-CB4367FD71B1}"/>
              </a:ext>
            </a:extLst>
          </p:cNvPr>
          <p:cNvSpPr txBox="1"/>
          <p:nvPr/>
        </p:nvSpPr>
        <p:spPr>
          <a:xfrm>
            <a:off x="96340" y="930066"/>
            <a:ext cx="6373289" cy="2180620"/>
          </a:xfrm>
          <a:prstGeom prst="rect">
            <a:avLst/>
          </a:prstGeom>
          <a:noFill/>
        </p:spPr>
        <p:txBody>
          <a:bodyPr wrap="square" lIns="0" tIns="0" rIns="0" bIns="0" rtlCol="0">
            <a:noAutofit/>
          </a:bodyPr>
          <a:lstStyle/>
          <a:p>
            <a:endParaRPr lang="en-US" sz="1400"/>
          </a:p>
          <a:p>
            <a:r>
              <a:rPr lang="en-US" sz="1400">
                <a:solidFill>
                  <a:schemeClr val="bg1"/>
                </a:solidFill>
              </a:rPr>
              <a:t>Client Need was looking for a solution to</a:t>
            </a:r>
            <a:r>
              <a:rPr lang="en-US" sz="1400"/>
              <a:t> </a:t>
            </a:r>
            <a:r>
              <a:rPr lang="en-US" sz="1400">
                <a:solidFill>
                  <a:srgbClr val="33CCFF"/>
                </a:solidFill>
              </a:rPr>
              <a:t>automate the extraction and comparison of hardware specifications</a:t>
            </a:r>
            <a:r>
              <a:rPr lang="en-US" sz="1400"/>
              <a:t> </a:t>
            </a:r>
            <a:r>
              <a:rPr lang="en-US" sz="1400">
                <a:solidFill>
                  <a:schemeClr val="bg1"/>
                </a:solidFill>
              </a:rPr>
              <a:t>tailored to user-defined criteria.</a:t>
            </a:r>
          </a:p>
          <a:p>
            <a:endParaRPr lang="en-US" sz="1400" b="1">
              <a:solidFill>
                <a:srgbClr val="9E2896"/>
              </a:solidFill>
            </a:endParaRPr>
          </a:p>
          <a:p>
            <a:r>
              <a:rPr lang="en-US" sz="1400">
                <a:solidFill>
                  <a:schemeClr val="bg1"/>
                </a:solidFill>
              </a:rPr>
              <a:t>Developed a </a:t>
            </a:r>
            <a:r>
              <a:rPr lang="en-US" sz="1400" err="1">
                <a:solidFill>
                  <a:srgbClr val="33CCFF"/>
                </a:solidFill>
              </a:rPr>
              <a:t>GenAI</a:t>
            </a:r>
            <a:r>
              <a:rPr lang="en-US" sz="1400">
                <a:solidFill>
                  <a:srgbClr val="33CCFF"/>
                </a:solidFill>
              </a:rPr>
              <a:t>-powered solution </a:t>
            </a:r>
            <a:r>
              <a:rPr lang="en-US" sz="1400">
                <a:solidFill>
                  <a:schemeClr val="bg1"/>
                </a:solidFill>
              </a:rPr>
              <a:t>that :-</a:t>
            </a:r>
          </a:p>
          <a:p>
            <a:endParaRPr lang="en-US" sz="1400"/>
          </a:p>
          <a:p>
            <a:pPr marL="342875" indent="-342875">
              <a:buFont typeface="Arial" panose="020B0604020202020204" pitchFamily="34" charset="0"/>
              <a:buChar char="•"/>
            </a:pPr>
            <a:r>
              <a:rPr lang="en-US" sz="1400">
                <a:solidFill>
                  <a:srgbClr val="33CCFF"/>
                </a:solidFill>
              </a:rPr>
              <a:t>Automates the extraction </a:t>
            </a:r>
            <a:r>
              <a:rPr lang="en-US" sz="1400">
                <a:solidFill>
                  <a:schemeClr val="bg1"/>
                </a:solidFill>
              </a:rPr>
              <a:t>of hardware specifications from multiple documents, simplifying the comparison process.</a:t>
            </a:r>
          </a:p>
          <a:p>
            <a:pPr marL="342875" indent="-342875">
              <a:buFont typeface="Arial" panose="020B0604020202020204" pitchFamily="34" charset="0"/>
              <a:buChar char="•"/>
            </a:pPr>
            <a:r>
              <a:rPr lang="en-US" sz="1400">
                <a:solidFill>
                  <a:schemeClr val="bg1"/>
                </a:solidFill>
              </a:rPr>
              <a:t>Leverages the</a:t>
            </a:r>
            <a:r>
              <a:rPr lang="en-US" sz="1400"/>
              <a:t> </a:t>
            </a:r>
            <a:r>
              <a:rPr lang="en-US" sz="1400">
                <a:solidFill>
                  <a:srgbClr val="33CCFF"/>
                </a:solidFill>
              </a:rPr>
              <a:t>Azure OpenAI Assistants API </a:t>
            </a:r>
            <a:r>
              <a:rPr lang="en-US" sz="1400">
                <a:solidFill>
                  <a:schemeClr val="bg1"/>
                </a:solidFill>
              </a:rPr>
              <a:t>to analyze, rank, and present components based on specific user requirements</a:t>
            </a:r>
            <a:r>
              <a:rPr lang="en-US" sz="1400"/>
              <a:t>.</a:t>
            </a:r>
            <a:endParaRPr lang="en-US" sz="1400" kern="0">
              <a:solidFill>
                <a:srgbClr val="9E2896"/>
              </a:solidFill>
            </a:endParaRPr>
          </a:p>
        </p:txBody>
      </p:sp>
      <p:pic>
        <p:nvPicPr>
          <p:cNvPr id="18" name="Graphic 17" descr="Information outline">
            <a:extLst>
              <a:ext uri="{FF2B5EF4-FFF2-40B4-BE49-F238E27FC236}">
                <a16:creationId xmlns:a16="http://schemas.microsoft.com/office/drawing/2014/main" id="{0A3597A6-2A49-460D-3D6D-F35306A0C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593" y="3558241"/>
            <a:ext cx="461650" cy="461650"/>
          </a:xfrm>
          <a:prstGeom prst="rect">
            <a:avLst/>
          </a:prstGeom>
        </p:spPr>
      </p:pic>
      <p:sp>
        <p:nvSpPr>
          <p:cNvPr id="21" name="TextBox 20">
            <a:extLst>
              <a:ext uri="{FF2B5EF4-FFF2-40B4-BE49-F238E27FC236}">
                <a16:creationId xmlns:a16="http://schemas.microsoft.com/office/drawing/2014/main" id="{5890E627-2D2F-F645-31B4-D09D8BE09F0D}"/>
              </a:ext>
            </a:extLst>
          </p:cNvPr>
          <p:cNvSpPr txBox="1"/>
          <p:nvPr/>
        </p:nvSpPr>
        <p:spPr>
          <a:xfrm>
            <a:off x="594648" y="3520026"/>
            <a:ext cx="3066656" cy="523220"/>
          </a:xfrm>
          <a:prstGeom prst="rect">
            <a:avLst/>
          </a:prstGeom>
          <a:noFill/>
        </p:spPr>
        <p:txBody>
          <a:bodyPr wrap="square">
            <a:spAutoFit/>
          </a:bodyPr>
          <a:lstStyle/>
          <a:p>
            <a:r>
              <a:rPr lang="en-US" sz="1400" b="1">
                <a:solidFill>
                  <a:srgbClr val="33CCFF"/>
                </a:solidFill>
              </a:rPr>
              <a:t>Significantly reduction </a:t>
            </a:r>
            <a:r>
              <a:rPr lang="en-US" sz="1400">
                <a:solidFill>
                  <a:schemeClr val="bg1"/>
                </a:solidFill>
              </a:rPr>
              <a:t>in evaluation time</a:t>
            </a:r>
          </a:p>
        </p:txBody>
      </p:sp>
      <p:sp>
        <p:nvSpPr>
          <p:cNvPr id="27" name="TextBox 26">
            <a:extLst>
              <a:ext uri="{FF2B5EF4-FFF2-40B4-BE49-F238E27FC236}">
                <a16:creationId xmlns:a16="http://schemas.microsoft.com/office/drawing/2014/main" id="{61A1635B-A25D-33B1-FF4D-33E1E4EB4862}"/>
              </a:ext>
            </a:extLst>
          </p:cNvPr>
          <p:cNvSpPr txBox="1"/>
          <p:nvPr/>
        </p:nvSpPr>
        <p:spPr>
          <a:xfrm>
            <a:off x="4245213" y="3510274"/>
            <a:ext cx="2479199" cy="523220"/>
          </a:xfrm>
          <a:prstGeom prst="rect">
            <a:avLst/>
          </a:prstGeom>
          <a:noFill/>
        </p:spPr>
        <p:txBody>
          <a:bodyPr wrap="square">
            <a:spAutoFit/>
          </a:bodyPr>
          <a:lstStyle/>
          <a:p>
            <a:r>
              <a:rPr lang="en-US" sz="1400" b="1">
                <a:solidFill>
                  <a:srgbClr val="33CCFF"/>
                </a:solidFill>
              </a:rPr>
              <a:t>Improved accuracy </a:t>
            </a:r>
            <a:r>
              <a:rPr lang="en-US" sz="1400">
                <a:solidFill>
                  <a:schemeClr val="bg1"/>
                </a:solidFill>
              </a:rPr>
              <a:t>in component selection</a:t>
            </a:r>
            <a:endParaRPr lang="en-US" sz="1050">
              <a:solidFill>
                <a:schemeClr val="bg1"/>
              </a:solidFill>
            </a:endParaRPr>
          </a:p>
        </p:txBody>
      </p:sp>
      <p:sp>
        <p:nvSpPr>
          <p:cNvPr id="32" name="TextBox 31">
            <a:extLst>
              <a:ext uri="{FF2B5EF4-FFF2-40B4-BE49-F238E27FC236}">
                <a16:creationId xmlns:a16="http://schemas.microsoft.com/office/drawing/2014/main" id="{77A37341-38C2-DD12-8D1B-B7991F1FCABA}"/>
              </a:ext>
            </a:extLst>
          </p:cNvPr>
          <p:cNvSpPr txBox="1"/>
          <p:nvPr/>
        </p:nvSpPr>
        <p:spPr>
          <a:xfrm>
            <a:off x="605243" y="4101545"/>
            <a:ext cx="2970988" cy="738664"/>
          </a:xfrm>
          <a:prstGeom prst="rect">
            <a:avLst/>
          </a:prstGeom>
          <a:noFill/>
        </p:spPr>
        <p:txBody>
          <a:bodyPr wrap="square">
            <a:spAutoFit/>
          </a:bodyPr>
          <a:lstStyle/>
          <a:p>
            <a:r>
              <a:rPr lang="en-US" sz="1400">
                <a:solidFill>
                  <a:schemeClr val="bg1"/>
                </a:solidFill>
              </a:rPr>
              <a:t>Enables users to </a:t>
            </a:r>
            <a:r>
              <a:rPr lang="en-US" sz="1400" b="1">
                <a:solidFill>
                  <a:srgbClr val="33CCFF"/>
                </a:solidFill>
              </a:rPr>
              <a:t>quickly identify </a:t>
            </a:r>
          </a:p>
          <a:p>
            <a:r>
              <a:rPr lang="en-US" sz="1400" b="1">
                <a:solidFill>
                  <a:srgbClr val="33CCFF"/>
                </a:solidFill>
              </a:rPr>
              <a:t>the most suitable hardware</a:t>
            </a:r>
            <a:r>
              <a:rPr lang="en-US" sz="1400">
                <a:solidFill>
                  <a:srgbClr val="33CCFF"/>
                </a:solidFill>
              </a:rPr>
              <a:t> </a:t>
            </a:r>
            <a:r>
              <a:rPr lang="en-US" sz="1400">
                <a:solidFill>
                  <a:schemeClr val="bg1"/>
                </a:solidFill>
              </a:rPr>
              <a:t>for </a:t>
            </a:r>
          </a:p>
          <a:p>
            <a:r>
              <a:rPr lang="en-US" sz="1400">
                <a:solidFill>
                  <a:schemeClr val="bg1"/>
                </a:solidFill>
              </a:rPr>
              <a:t>their use case</a:t>
            </a:r>
          </a:p>
        </p:txBody>
      </p:sp>
      <p:pic>
        <p:nvPicPr>
          <p:cNvPr id="13" name="Graphic 12" descr="Single gear outline">
            <a:extLst>
              <a:ext uri="{FF2B5EF4-FFF2-40B4-BE49-F238E27FC236}">
                <a16:creationId xmlns:a16="http://schemas.microsoft.com/office/drawing/2014/main" id="{76D787AF-A1E5-856A-A6B6-478A449C58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1303" y="3434015"/>
            <a:ext cx="672336" cy="672336"/>
          </a:xfrm>
          <a:prstGeom prst="rect">
            <a:avLst/>
          </a:prstGeom>
        </p:spPr>
      </p:pic>
      <p:pic>
        <p:nvPicPr>
          <p:cNvPr id="16" name="Graphic 15" descr="Close outline">
            <a:extLst>
              <a:ext uri="{FF2B5EF4-FFF2-40B4-BE49-F238E27FC236}">
                <a16:creationId xmlns:a16="http://schemas.microsoft.com/office/drawing/2014/main" id="{80CF74F9-4E9D-E872-7AD0-512C26D7F3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0565" y="4166197"/>
            <a:ext cx="454678" cy="454678"/>
          </a:xfrm>
          <a:prstGeom prst="rect">
            <a:avLst/>
          </a:prstGeom>
        </p:spPr>
      </p:pic>
      <p:sp>
        <p:nvSpPr>
          <p:cNvPr id="6" name="Rectangle: Rounded Corners 5">
            <a:extLst>
              <a:ext uri="{FF2B5EF4-FFF2-40B4-BE49-F238E27FC236}">
                <a16:creationId xmlns:a16="http://schemas.microsoft.com/office/drawing/2014/main" id="{2CAADA9E-1A80-E44E-45D2-0BDE4089563A}"/>
              </a:ext>
            </a:extLst>
          </p:cNvPr>
          <p:cNvSpPr/>
          <p:nvPr/>
        </p:nvSpPr>
        <p:spPr>
          <a:xfrm>
            <a:off x="314834" y="5287764"/>
            <a:ext cx="6154795" cy="672978"/>
          </a:xfrm>
          <a:prstGeom prst="roundRect">
            <a:avLst>
              <a:gd name="adj" fmla="val 50000"/>
            </a:avLst>
          </a:prstGeom>
          <a:solidFill>
            <a:schemeClr val="bg1"/>
          </a:solidFill>
          <a:ln w="9525" cap="flat" cmpd="sng" algn="ctr">
            <a:noFill/>
            <a:prstDash val="solid"/>
          </a:ln>
          <a:effectLst/>
        </p:spPr>
        <p:txBody>
          <a:bodyPr rtlCol="0" anchor="ctr"/>
          <a:lstStyle/>
          <a:p>
            <a:pPr algn="ctr" defTabSz="914333"/>
            <a:endParaRPr lang="en-US" kern="0">
              <a:solidFill>
                <a:srgbClr val="000000"/>
              </a:solidFill>
            </a:endParaRPr>
          </a:p>
        </p:txBody>
      </p:sp>
      <p:pic>
        <p:nvPicPr>
          <p:cNvPr id="7" name="Picture 6">
            <a:extLst>
              <a:ext uri="{FF2B5EF4-FFF2-40B4-BE49-F238E27FC236}">
                <a16:creationId xmlns:a16="http://schemas.microsoft.com/office/drawing/2014/main" id="{A0638A82-301C-8982-3FA3-B15822C53EE3}"/>
              </a:ext>
            </a:extLst>
          </p:cNvPr>
          <p:cNvPicPr>
            <a:picLocks noChangeAspect="1"/>
          </p:cNvPicPr>
          <p:nvPr/>
        </p:nvPicPr>
        <p:blipFill>
          <a:blip r:embed="rId10"/>
          <a:stretch>
            <a:fillRect/>
          </a:stretch>
        </p:blipFill>
        <p:spPr>
          <a:xfrm>
            <a:off x="819493" y="5379467"/>
            <a:ext cx="503528" cy="503528"/>
          </a:xfrm>
          <a:prstGeom prst="rect">
            <a:avLst/>
          </a:prstGeom>
        </p:spPr>
      </p:pic>
      <p:pic>
        <p:nvPicPr>
          <p:cNvPr id="9" name="Picture 8">
            <a:extLst>
              <a:ext uri="{FF2B5EF4-FFF2-40B4-BE49-F238E27FC236}">
                <a16:creationId xmlns:a16="http://schemas.microsoft.com/office/drawing/2014/main" id="{6552E386-8B55-F014-1868-542805A57390}"/>
              </a:ext>
            </a:extLst>
          </p:cNvPr>
          <p:cNvPicPr>
            <a:picLocks noChangeAspect="1"/>
          </p:cNvPicPr>
          <p:nvPr/>
        </p:nvPicPr>
        <p:blipFill>
          <a:blip r:embed="rId11"/>
          <a:stretch>
            <a:fillRect/>
          </a:stretch>
        </p:blipFill>
        <p:spPr>
          <a:xfrm>
            <a:off x="2149786" y="5458566"/>
            <a:ext cx="1004031" cy="342284"/>
          </a:xfrm>
          <a:prstGeom prst="rect">
            <a:avLst/>
          </a:prstGeom>
        </p:spPr>
      </p:pic>
      <p:pic>
        <p:nvPicPr>
          <p:cNvPr id="11" name="Picture 10">
            <a:extLst>
              <a:ext uri="{FF2B5EF4-FFF2-40B4-BE49-F238E27FC236}">
                <a16:creationId xmlns:a16="http://schemas.microsoft.com/office/drawing/2014/main" id="{7B7B3356-C711-0251-51E8-6BC87710B109}"/>
              </a:ext>
            </a:extLst>
          </p:cNvPr>
          <p:cNvPicPr>
            <a:picLocks noChangeAspect="1"/>
          </p:cNvPicPr>
          <p:nvPr/>
        </p:nvPicPr>
        <p:blipFill rotWithShape="1">
          <a:blip r:embed="rId12"/>
          <a:srcRect t="7527" b="12989"/>
          <a:stretch/>
        </p:blipFill>
        <p:spPr>
          <a:xfrm>
            <a:off x="5394429" y="5325146"/>
            <a:ext cx="736749" cy="578453"/>
          </a:xfrm>
          <a:prstGeom prst="rect">
            <a:avLst/>
          </a:prstGeom>
        </p:spPr>
      </p:pic>
      <p:pic>
        <p:nvPicPr>
          <p:cNvPr id="14" name="Picture 2">
            <a:hlinkClick r:id="rId13"/>
            <a:extLst>
              <a:ext uri="{FF2B5EF4-FFF2-40B4-BE49-F238E27FC236}">
                <a16:creationId xmlns:a16="http://schemas.microsoft.com/office/drawing/2014/main" id="{AC3B5921-2632-4350-1861-554364C7FC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02586" y="5379467"/>
            <a:ext cx="714352" cy="714352"/>
          </a:xfrm>
          <a:prstGeom prst="rect">
            <a:avLst/>
          </a:prstGeom>
          <a:solidFill>
            <a:schemeClr val="bg1">
              <a:lumMod val="85000"/>
            </a:schemeClr>
          </a:solidFill>
          <a:ln w="9525" cap="flat" cmpd="sng" algn="ctr">
            <a:noFill/>
            <a:prstDash val="solid"/>
          </a:ln>
          <a:effectLst/>
        </p:spPr>
      </p:pic>
      <p:pic>
        <p:nvPicPr>
          <p:cNvPr id="2" name="Picture 1">
            <a:extLst>
              <a:ext uri="{FF2B5EF4-FFF2-40B4-BE49-F238E27FC236}">
                <a16:creationId xmlns:a16="http://schemas.microsoft.com/office/drawing/2014/main" id="{870DF4B7-0908-8A15-7D0A-F8DB13938B5A}"/>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9851009" y="-1689"/>
            <a:ext cx="1206145" cy="433458"/>
          </a:xfrm>
          <a:prstGeom prst="rect">
            <a:avLst/>
          </a:prstGeom>
        </p:spPr>
      </p:pic>
      <p:pic>
        <p:nvPicPr>
          <p:cNvPr id="3" name="Picture 2">
            <a:extLst>
              <a:ext uri="{FF2B5EF4-FFF2-40B4-BE49-F238E27FC236}">
                <a16:creationId xmlns:a16="http://schemas.microsoft.com/office/drawing/2014/main" id="{72B6A19C-F0D5-6F9B-BBBB-6491598DA03E}"/>
              </a:ext>
            </a:extLst>
          </p:cNvPr>
          <p:cNvPicPr>
            <a:picLocks noChangeAspect="1"/>
          </p:cNvPicPr>
          <p:nvPr/>
        </p:nvPicPr>
        <p:blipFill>
          <a:blip r:embed="rId16"/>
          <a:stretch>
            <a:fillRect/>
          </a:stretch>
        </p:blipFill>
        <p:spPr>
          <a:xfrm>
            <a:off x="4079878" y="5380225"/>
            <a:ext cx="551659" cy="502011"/>
          </a:xfrm>
          <a:prstGeom prst="rect">
            <a:avLst/>
          </a:prstGeom>
        </p:spPr>
      </p:pic>
      <p:pic>
        <p:nvPicPr>
          <p:cNvPr id="4" name="Picture 4" descr="Bosch logo vector, logo Bosch in .EPS format">
            <a:extLst>
              <a:ext uri="{FF2B5EF4-FFF2-40B4-BE49-F238E27FC236}">
                <a16:creationId xmlns:a16="http://schemas.microsoft.com/office/drawing/2014/main" id="{7F94AEA5-FC81-810E-FFD2-E409B6BE620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7008" b="38387"/>
          <a:stretch/>
        </p:blipFill>
        <p:spPr bwMode="auto">
          <a:xfrm>
            <a:off x="9742005" y="13580"/>
            <a:ext cx="1174933" cy="289093"/>
          </a:xfrm>
          <a:prstGeom prst="roundRect">
            <a:avLst>
              <a:gd name="adj" fmla="val 1011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588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LANGUAGE" val="eng"/>
  <p:tag name="MLTEMPLATEVERSION" val="2.1"/>
  <p:tag name="SAXCONVERSION" val="2"/>
</p:tagLst>
</file>

<file path=ppt/theme/theme1.xml><?xml version="1.0" encoding="utf-8"?>
<a:theme xmlns:a="http://schemas.openxmlformats.org/drawingml/2006/main" name="Bosch 2024">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BD6EC1D4-B152-4B75-85DB-48DC16B7ED8A}" vid="{233A9649-CE92-4BEC-B45F-441AA90A90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AttachmentRemark</Sektion>
      <Reihenfolge>0</Reihenfolge>
    </Variable>
    <Variable>
      <Name>departmentshort</Name>
      <OrgInhalt/>
      <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Bosch Global Software Technologies Private Limited 2025. All rights reserved, also regarding any disposal, exploitation, reproduction, editing, distribution, as well as in the event of applications for industrial property rights.</OrgInhalt>
      <Wert>© Bosch Global Software Technologies Private Limited 2025.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2025-02-14</OrgInhalt>
      <Wert>2025-02-14</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11</TotalTime>
  <Words>1905</Words>
  <Application>Microsoft Office PowerPoint</Application>
  <PresentationFormat>Custom</PresentationFormat>
  <Paragraphs>273</Paragraphs>
  <Slides>23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Bosch Office Sans</vt:lpstr>
      <vt:lpstr>Calibri</vt:lpstr>
      <vt:lpstr>Segoe UI</vt:lpstr>
      <vt:lpstr>Symbol</vt:lpstr>
      <vt:lpstr>Wingdings</vt:lpstr>
      <vt:lpstr>Bosch 2024</vt:lpstr>
      <vt:lpstr>Gen AI For Engineering</vt:lpstr>
      <vt:lpstr>PowerPoint Presentation</vt:lpstr>
      <vt:lpstr>PowerPoint Presentation</vt:lpstr>
      <vt:lpstr>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 AI For Engineering</dc:title>
  <dc:creator>Tewari Apoorva (SX/EDI2-MM)</dc:creator>
  <cp:lastModifiedBy>Swetha Venkatesappa (SX/EDI2-MM)</cp:lastModifiedBy>
  <cp:revision>2</cp:revision>
  <dcterms:created xsi:type="dcterms:W3CDTF">2025-02-14T08:25:31Z</dcterms:created>
  <dcterms:modified xsi:type="dcterms:W3CDTF">2025-04-22T05:59:16Z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